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12" r:id="rId4"/>
  </p:sldMasterIdLst>
  <p:notesMasterIdLst>
    <p:notesMasterId r:id="rId21"/>
  </p:notesMasterIdLst>
  <p:sldIdLst>
    <p:sldId id="256" r:id="rId5"/>
    <p:sldId id="504" r:id="rId6"/>
    <p:sldId id="581" r:id="rId7"/>
    <p:sldId id="584" r:id="rId8"/>
    <p:sldId id="578" r:id="rId9"/>
    <p:sldId id="586" r:id="rId10"/>
    <p:sldId id="579" r:id="rId11"/>
    <p:sldId id="587" r:id="rId12"/>
    <p:sldId id="575" r:id="rId13"/>
    <p:sldId id="580" r:id="rId14"/>
    <p:sldId id="576" r:id="rId15"/>
    <p:sldId id="582" r:id="rId16"/>
    <p:sldId id="577" r:id="rId17"/>
    <p:sldId id="585" r:id="rId18"/>
    <p:sldId id="567" r:id="rId19"/>
    <p:sldId id="583"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B6766F-FA69-42DA-8181-768F7BCF5C04}">
          <p14:sldIdLst>
            <p14:sldId id="256"/>
            <p14:sldId id="504"/>
            <p14:sldId id="581"/>
            <p14:sldId id="584"/>
            <p14:sldId id="578"/>
            <p14:sldId id="586"/>
            <p14:sldId id="579"/>
            <p14:sldId id="587"/>
            <p14:sldId id="575"/>
            <p14:sldId id="580"/>
            <p14:sldId id="576"/>
            <p14:sldId id="582"/>
            <p14:sldId id="577"/>
            <p14:sldId id="585"/>
            <p14:sldId id="567"/>
            <p14:sldId id="5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ug Kim" initials="D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D4"/>
    <a:srgbClr val="FF9900"/>
    <a:srgbClr val="FAFAFA"/>
    <a:srgbClr val="FE5815"/>
    <a:srgbClr val="D35641"/>
    <a:srgbClr val="F2F2F2"/>
    <a:srgbClr val="CCECFF"/>
    <a:srgbClr val="99CCFF"/>
    <a:srgbClr val="0099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09799-798A-4134-9E8C-7F7522CF3E8C}" v="19" dt="2020-02-21T22:22:49.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p:cViewPr varScale="1">
        <p:scale>
          <a:sx n="66" d="100"/>
          <a:sy n="66" d="100"/>
        </p:scale>
        <p:origin x="5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169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Kneebone" userId="5a8522f6-cbe1-454f-b2d9-5c17e8c6e19e" providerId="ADAL" clId="{D259B161-6922-4E9A-87F2-A5AC8B43E713}"/>
    <pc:docChg chg="undo custSel addSld delSld modSld modSection">
      <pc:chgData name="Sharon Kneebone" userId="5a8522f6-cbe1-454f-b2d9-5c17e8c6e19e" providerId="ADAL" clId="{D259B161-6922-4E9A-87F2-A5AC8B43E713}" dt="2020-02-21T22:22:17.707" v="7861" actId="20577"/>
      <pc:docMkLst>
        <pc:docMk/>
      </pc:docMkLst>
      <pc:sldChg chg="del">
        <pc:chgData name="Sharon Kneebone" userId="5a8522f6-cbe1-454f-b2d9-5c17e8c6e19e" providerId="ADAL" clId="{D259B161-6922-4E9A-87F2-A5AC8B43E713}" dt="2020-02-21T21:05:50.402" v="915" actId="47"/>
        <pc:sldMkLst>
          <pc:docMk/>
          <pc:sldMk cId="257491219" sldId="574"/>
        </pc:sldMkLst>
      </pc:sldChg>
      <pc:sldChg chg="modSp mod">
        <pc:chgData name="Sharon Kneebone" userId="5a8522f6-cbe1-454f-b2d9-5c17e8c6e19e" providerId="ADAL" clId="{D259B161-6922-4E9A-87F2-A5AC8B43E713}" dt="2020-02-21T21:13:50.749" v="1232" actId="1076"/>
        <pc:sldMkLst>
          <pc:docMk/>
          <pc:sldMk cId="2996891614" sldId="575"/>
        </pc:sldMkLst>
        <pc:picChg chg="mod">
          <ac:chgData name="Sharon Kneebone" userId="5a8522f6-cbe1-454f-b2d9-5c17e8c6e19e" providerId="ADAL" clId="{D259B161-6922-4E9A-87F2-A5AC8B43E713}" dt="2020-02-21T21:13:50.749" v="1232" actId="1076"/>
          <ac:picMkLst>
            <pc:docMk/>
            <pc:sldMk cId="2996891614" sldId="575"/>
            <ac:picMk id="4" creationId="{1250EC8A-F152-4A4E-A516-F3BFD518B1A5}"/>
          </ac:picMkLst>
        </pc:picChg>
      </pc:sldChg>
      <pc:sldChg chg="addSp delSp modSp mod modNotesTx">
        <pc:chgData name="Sharon Kneebone" userId="5a8522f6-cbe1-454f-b2d9-5c17e8c6e19e" providerId="ADAL" clId="{D259B161-6922-4E9A-87F2-A5AC8B43E713}" dt="2020-02-21T22:17:32.028" v="7075" actId="20577"/>
        <pc:sldMkLst>
          <pc:docMk/>
          <pc:sldMk cId="1144324214" sldId="576"/>
        </pc:sldMkLst>
        <pc:spChg chg="mod">
          <ac:chgData name="Sharon Kneebone" userId="5a8522f6-cbe1-454f-b2d9-5c17e8c6e19e" providerId="ADAL" clId="{D259B161-6922-4E9A-87F2-A5AC8B43E713}" dt="2020-02-21T21:19:10.396" v="1512" actId="20577"/>
          <ac:spMkLst>
            <pc:docMk/>
            <pc:sldMk cId="1144324214" sldId="576"/>
            <ac:spMk id="6" creationId="{98F0A4C1-0B1D-4356-B0FF-2E36E3E50658}"/>
          </ac:spMkLst>
        </pc:spChg>
        <pc:picChg chg="add mod">
          <ac:chgData name="Sharon Kneebone" userId="5a8522f6-cbe1-454f-b2d9-5c17e8c6e19e" providerId="ADAL" clId="{D259B161-6922-4E9A-87F2-A5AC8B43E713}" dt="2020-02-21T21:19:52.131" v="1515" actId="1076"/>
          <ac:picMkLst>
            <pc:docMk/>
            <pc:sldMk cId="1144324214" sldId="576"/>
            <ac:picMk id="3" creationId="{D7CF060F-20A5-4DCC-8430-DED2545189F9}"/>
          </ac:picMkLst>
        </pc:picChg>
        <pc:picChg chg="del">
          <ac:chgData name="Sharon Kneebone" userId="5a8522f6-cbe1-454f-b2d9-5c17e8c6e19e" providerId="ADAL" clId="{D259B161-6922-4E9A-87F2-A5AC8B43E713}" dt="2020-02-21T21:19:49.196" v="1514" actId="478"/>
          <ac:picMkLst>
            <pc:docMk/>
            <pc:sldMk cId="1144324214" sldId="576"/>
            <ac:picMk id="7" creationId="{26C97354-EF68-4518-8A84-ECB239F2259B}"/>
          </ac:picMkLst>
        </pc:picChg>
      </pc:sldChg>
      <pc:sldChg chg="modNotesTx">
        <pc:chgData name="Sharon Kneebone" userId="5a8522f6-cbe1-454f-b2d9-5c17e8c6e19e" providerId="ADAL" clId="{D259B161-6922-4E9A-87F2-A5AC8B43E713}" dt="2020-02-21T22:18:01.557" v="7076" actId="20577"/>
        <pc:sldMkLst>
          <pc:docMk/>
          <pc:sldMk cId="636971417" sldId="577"/>
        </pc:sldMkLst>
      </pc:sldChg>
      <pc:sldChg chg="addSp delSp modSp add del mod modNotesTx">
        <pc:chgData name="Sharon Kneebone" userId="5a8522f6-cbe1-454f-b2d9-5c17e8c6e19e" providerId="ADAL" clId="{D259B161-6922-4E9A-87F2-A5AC8B43E713}" dt="2020-02-21T22:02:27.387" v="5149" actId="20577"/>
        <pc:sldMkLst>
          <pc:docMk/>
          <pc:sldMk cId="4038183094" sldId="578"/>
        </pc:sldMkLst>
        <pc:spChg chg="mod">
          <ac:chgData name="Sharon Kneebone" userId="5a8522f6-cbe1-454f-b2d9-5c17e8c6e19e" providerId="ADAL" clId="{D259B161-6922-4E9A-87F2-A5AC8B43E713}" dt="2020-02-21T20:53:18.979" v="664" actId="20577"/>
          <ac:spMkLst>
            <pc:docMk/>
            <pc:sldMk cId="4038183094" sldId="578"/>
            <ac:spMk id="2" creationId="{00000000-0000-0000-0000-000000000000}"/>
          </ac:spMkLst>
        </pc:spChg>
        <pc:spChg chg="mod">
          <ac:chgData name="Sharon Kneebone" userId="5a8522f6-cbe1-454f-b2d9-5c17e8c6e19e" providerId="ADAL" clId="{D259B161-6922-4E9A-87F2-A5AC8B43E713}" dt="2020-02-21T21:01:33.467" v="771" actId="1076"/>
          <ac:spMkLst>
            <pc:docMk/>
            <pc:sldMk cId="4038183094" sldId="578"/>
            <ac:spMk id="5" creationId="{3752403F-FE60-4FA1-9DDD-B0FBEE737354}"/>
          </ac:spMkLst>
        </pc:spChg>
        <pc:picChg chg="del">
          <ac:chgData name="Sharon Kneebone" userId="5a8522f6-cbe1-454f-b2d9-5c17e8c6e19e" providerId="ADAL" clId="{D259B161-6922-4E9A-87F2-A5AC8B43E713}" dt="2020-02-21T20:56:43.380" v="744" actId="478"/>
          <ac:picMkLst>
            <pc:docMk/>
            <pc:sldMk cId="4038183094" sldId="578"/>
            <ac:picMk id="3" creationId="{00CD6B7F-E49F-4D0F-8639-96BAD8323A77}"/>
          </ac:picMkLst>
        </pc:picChg>
        <pc:picChg chg="del">
          <ac:chgData name="Sharon Kneebone" userId="5a8522f6-cbe1-454f-b2d9-5c17e8c6e19e" providerId="ADAL" clId="{D259B161-6922-4E9A-87F2-A5AC8B43E713}" dt="2020-02-21T20:56:48.076" v="746" actId="478"/>
          <ac:picMkLst>
            <pc:docMk/>
            <pc:sldMk cId="4038183094" sldId="578"/>
            <ac:picMk id="6" creationId="{42D48577-4CC1-4156-895E-46D0436D3437}"/>
          </ac:picMkLst>
        </pc:picChg>
        <pc:picChg chg="add mod">
          <ac:chgData name="Sharon Kneebone" userId="5a8522f6-cbe1-454f-b2d9-5c17e8c6e19e" providerId="ADAL" clId="{D259B161-6922-4E9A-87F2-A5AC8B43E713}" dt="2020-02-21T21:00:51.604" v="762" actId="1076"/>
          <ac:picMkLst>
            <pc:docMk/>
            <pc:sldMk cId="4038183094" sldId="578"/>
            <ac:picMk id="7" creationId="{383FD0D9-D5D8-4EE3-890F-016E821B93F5}"/>
          </ac:picMkLst>
        </pc:picChg>
        <pc:picChg chg="add del mod">
          <ac:chgData name="Sharon Kneebone" userId="5a8522f6-cbe1-454f-b2d9-5c17e8c6e19e" providerId="ADAL" clId="{D259B161-6922-4E9A-87F2-A5AC8B43E713}" dt="2020-02-21T21:00:57.306" v="765" actId="1076"/>
          <ac:picMkLst>
            <pc:docMk/>
            <pc:sldMk cId="4038183094" sldId="578"/>
            <ac:picMk id="8" creationId="{4EAF5131-0712-496B-9254-992B645E2C12}"/>
          </ac:picMkLst>
        </pc:picChg>
      </pc:sldChg>
      <pc:sldChg chg="addSp delSp modSp mod modNotesTx">
        <pc:chgData name="Sharon Kneebone" userId="5a8522f6-cbe1-454f-b2d9-5c17e8c6e19e" providerId="ADAL" clId="{D259B161-6922-4E9A-87F2-A5AC8B43E713}" dt="2020-02-21T22:13:43.836" v="6591" actId="20577"/>
        <pc:sldMkLst>
          <pc:docMk/>
          <pc:sldMk cId="3980876806" sldId="579"/>
        </pc:sldMkLst>
        <pc:spChg chg="mod">
          <ac:chgData name="Sharon Kneebone" userId="5a8522f6-cbe1-454f-b2d9-5c17e8c6e19e" providerId="ADAL" clId="{D259B161-6922-4E9A-87F2-A5AC8B43E713}" dt="2020-02-21T21:09:39.756" v="1055" actId="6549"/>
          <ac:spMkLst>
            <pc:docMk/>
            <pc:sldMk cId="3980876806" sldId="579"/>
            <ac:spMk id="3" creationId="{00000000-0000-0000-0000-000000000000}"/>
          </ac:spMkLst>
        </pc:spChg>
        <pc:spChg chg="del mod">
          <ac:chgData name="Sharon Kneebone" userId="5a8522f6-cbe1-454f-b2d9-5c17e8c6e19e" providerId="ADAL" clId="{D259B161-6922-4E9A-87F2-A5AC8B43E713}" dt="2020-02-21T21:09:43.627" v="1057" actId="478"/>
          <ac:spMkLst>
            <pc:docMk/>
            <pc:sldMk cId="3980876806" sldId="579"/>
            <ac:spMk id="5" creationId="{58B5FF27-AD09-41FF-9204-1A18F3AE11B3}"/>
          </ac:spMkLst>
        </pc:spChg>
        <pc:picChg chg="add mod">
          <ac:chgData name="Sharon Kneebone" userId="5a8522f6-cbe1-454f-b2d9-5c17e8c6e19e" providerId="ADAL" clId="{D259B161-6922-4E9A-87F2-A5AC8B43E713}" dt="2020-02-21T21:11:09.396" v="1069" actId="1076"/>
          <ac:picMkLst>
            <pc:docMk/>
            <pc:sldMk cId="3980876806" sldId="579"/>
            <ac:picMk id="4" creationId="{D7F06E45-30AD-4333-8CF1-1F2080F134DF}"/>
          </ac:picMkLst>
        </pc:picChg>
        <pc:picChg chg="add mod">
          <ac:chgData name="Sharon Kneebone" userId="5a8522f6-cbe1-454f-b2d9-5c17e8c6e19e" providerId="ADAL" clId="{D259B161-6922-4E9A-87F2-A5AC8B43E713}" dt="2020-02-21T21:10:49.586" v="1067" actId="1076"/>
          <ac:picMkLst>
            <pc:docMk/>
            <pc:sldMk cId="3980876806" sldId="579"/>
            <ac:picMk id="6" creationId="{A6F128AC-15B7-4971-B8D6-715C546DBFDA}"/>
          </ac:picMkLst>
        </pc:picChg>
        <pc:picChg chg="del">
          <ac:chgData name="Sharon Kneebone" userId="5a8522f6-cbe1-454f-b2d9-5c17e8c6e19e" providerId="ADAL" clId="{D259B161-6922-4E9A-87F2-A5AC8B43E713}" dt="2020-02-21T21:09:41.708" v="1056" actId="478"/>
          <ac:picMkLst>
            <pc:docMk/>
            <pc:sldMk cId="3980876806" sldId="579"/>
            <ac:picMk id="7" creationId="{57BF679C-2CA8-4BED-96C5-B1A6B9506E1C}"/>
          </ac:picMkLst>
        </pc:picChg>
        <pc:picChg chg="add">
          <ac:chgData name="Sharon Kneebone" userId="5a8522f6-cbe1-454f-b2d9-5c17e8c6e19e" providerId="ADAL" clId="{D259B161-6922-4E9A-87F2-A5AC8B43E713}" dt="2020-02-21T21:11:01.107" v="1068"/>
          <ac:picMkLst>
            <pc:docMk/>
            <pc:sldMk cId="3980876806" sldId="579"/>
            <ac:picMk id="8" creationId="{9E5AAF7D-E1DF-452B-8A05-C649C1724C70}"/>
          </ac:picMkLst>
        </pc:picChg>
      </pc:sldChg>
      <pc:sldChg chg="modSp mod modNotesTx">
        <pc:chgData name="Sharon Kneebone" userId="5a8522f6-cbe1-454f-b2d9-5c17e8c6e19e" providerId="ADAL" clId="{D259B161-6922-4E9A-87F2-A5AC8B43E713}" dt="2020-02-21T22:22:17.707" v="7861" actId="20577"/>
        <pc:sldMkLst>
          <pc:docMk/>
          <pc:sldMk cId="208410597" sldId="580"/>
        </pc:sldMkLst>
        <pc:spChg chg="mod">
          <ac:chgData name="Sharon Kneebone" userId="5a8522f6-cbe1-454f-b2d9-5c17e8c6e19e" providerId="ADAL" clId="{D259B161-6922-4E9A-87F2-A5AC8B43E713}" dt="2020-02-21T22:21:44.923" v="7759" actId="20577"/>
          <ac:spMkLst>
            <pc:docMk/>
            <pc:sldMk cId="208410597" sldId="580"/>
            <ac:spMk id="6" creationId="{98F0A4C1-0B1D-4356-B0FF-2E36E3E50658}"/>
          </ac:spMkLst>
        </pc:spChg>
      </pc:sldChg>
      <pc:sldChg chg="delSp modSp mod modNotesTx">
        <pc:chgData name="Sharon Kneebone" userId="5a8522f6-cbe1-454f-b2d9-5c17e8c6e19e" providerId="ADAL" clId="{D259B161-6922-4E9A-87F2-A5AC8B43E713}" dt="2020-02-21T21:44:02.220" v="4333" actId="20577"/>
        <pc:sldMkLst>
          <pc:docMk/>
          <pc:sldMk cId="3384043351" sldId="581"/>
        </pc:sldMkLst>
        <pc:spChg chg="mod">
          <ac:chgData name="Sharon Kneebone" userId="5a8522f6-cbe1-454f-b2d9-5c17e8c6e19e" providerId="ADAL" clId="{D259B161-6922-4E9A-87F2-A5AC8B43E713}" dt="2020-02-21T21:29:38.772" v="3298" actId="20577"/>
          <ac:spMkLst>
            <pc:docMk/>
            <pc:sldMk cId="3384043351" sldId="581"/>
            <ac:spMk id="13" creationId="{0540016A-A31F-407C-ACEF-78796B24E455}"/>
          </ac:spMkLst>
        </pc:spChg>
        <pc:spChg chg="del">
          <ac:chgData name="Sharon Kneebone" userId="5a8522f6-cbe1-454f-b2d9-5c17e8c6e19e" providerId="ADAL" clId="{D259B161-6922-4E9A-87F2-A5AC8B43E713}" dt="2020-02-21T20:42:02.874" v="0" actId="478"/>
          <ac:spMkLst>
            <pc:docMk/>
            <pc:sldMk cId="3384043351" sldId="581"/>
            <ac:spMk id="14" creationId="{B352DAAC-B806-4024-B55A-6A6865F775F1}"/>
          </ac:spMkLst>
        </pc:spChg>
      </pc:sldChg>
      <pc:sldChg chg="addSp delSp modSp mod modNotesTx">
        <pc:chgData name="Sharon Kneebone" userId="5a8522f6-cbe1-454f-b2d9-5c17e8c6e19e" providerId="ADAL" clId="{D259B161-6922-4E9A-87F2-A5AC8B43E713}" dt="2020-02-21T21:22:18.893" v="1914" actId="20577"/>
        <pc:sldMkLst>
          <pc:docMk/>
          <pc:sldMk cId="3112324716" sldId="582"/>
        </pc:sldMkLst>
        <pc:spChg chg="del">
          <ac:chgData name="Sharon Kneebone" userId="5a8522f6-cbe1-454f-b2d9-5c17e8c6e19e" providerId="ADAL" clId="{D259B161-6922-4E9A-87F2-A5AC8B43E713}" dt="2020-02-21T21:20:21.940" v="1516" actId="478"/>
          <ac:spMkLst>
            <pc:docMk/>
            <pc:sldMk cId="3112324716" sldId="582"/>
            <ac:spMk id="6" creationId="{98F0A4C1-0B1D-4356-B0FF-2E36E3E50658}"/>
          </ac:spMkLst>
        </pc:spChg>
        <pc:spChg chg="add del mod">
          <ac:chgData name="Sharon Kneebone" userId="5a8522f6-cbe1-454f-b2d9-5c17e8c6e19e" providerId="ADAL" clId="{D259B161-6922-4E9A-87F2-A5AC8B43E713}" dt="2020-02-21T21:20:25.451" v="1517" actId="478"/>
          <ac:spMkLst>
            <pc:docMk/>
            <pc:sldMk cId="3112324716" sldId="582"/>
            <ac:spMk id="7" creationId="{414E87FF-69FD-4524-962F-321ED10C4655}"/>
          </ac:spMkLst>
        </pc:spChg>
      </pc:sldChg>
      <pc:sldChg chg="addSp delSp modSp mod modNotesTx">
        <pc:chgData name="Sharon Kneebone" userId="5a8522f6-cbe1-454f-b2d9-5c17e8c6e19e" providerId="ADAL" clId="{D259B161-6922-4E9A-87F2-A5AC8B43E713}" dt="2020-02-21T21:33:27.277" v="4301" actId="20577"/>
        <pc:sldMkLst>
          <pc:docMk/>
          <pc:sldMk cId="871259968" sldId="584"/>
        </pc:sldMkLst>
        <pc:spChg chg="del">
          <ac:chgData name="Sharon Kneebone" userId="5a8522f6-cbe1-454f-b2d9-5c17e8c6e19e" providerId="ADAL" clId="{D259B161-6922-4E9A-87F2-A5AC8B43E713}" dt="2020-02-21T20:44:13.326" v="211" actId="478"/>
          <ac:spMkLst>
            <pc:docMk/>
            <pc:sldMk cId="871259968" sldId="584"/>
            <ac:spMk id="5" creationId="{A915E81F-D037-40D1-8860-4A7F8B2A326E}"/>
          </ac:spMkLst>
        </pc:spChg>
        <pc:spChg chg="mod">
          <ac:chgData name="Sharon Kneebone" userId="5a8522f6-cbe1-454f-b2d9-5c17e8c6e19e" providerId="ADAL" clId="{D259B161-6922-4E9A-87F2-A5AC8B43E713}" dt="2020-02-21T20:50:38.732" v="595" actId="14100"/>
          <ac:spMkLst>
            <pc:docMk/>
            <pc:sldMk cId="871259968" sldId="584"/>
            <ac:spMk id="10" creationId="{71DE4235-DCD5-40A4-9A41-FDBA06B2042D}"/>
          </ac:spMkLst>
        </pc:spChg>
        <pc:picChg chg="add del mod">
          <ac:chgData name="Sharon Kneebone" userId="5a8522f6-cbe1-454f-b2d9-5c17e8c6e19e" providerId="ADAL" clId="{D259B161-6922-4E9A-87F2-A5AC8B43E713}" dt="2020-02-21T20:50:42.958" v="596" actId="1076"/>
          <ac:picMkLst>
            <pc:docMk/>
            <pc:sldMk cId="871259968" sldId="584"/>
            <ac:picMk id="4" creationId="{A8826966-22DE-47AC-8B04-DFA2209AE4A8}"/>
          </ac:picMkLst>
        </pc:picChg>
        <pc:picChg chg="add mod">
          <ac:chgData name="Sharon Kneebone" userId="5a8522f6-cbe1-454f-b2d9-5c17e8c6e19e" providerId="ADAL" clId="{D259B161-6922-4E9A-87F2-A5AC8B43E713}" dt="2020-02-21T20:52:00.822" v="604" actId="1076"/>
          <ac:picMkLst>
            <pc:docMk/>
            <pc:sldMk cId="871259968" sldId="584"/>
            <ac:picMk id="6" creationId="{AF645827-557E-41C0-BF0A-B744EAAD13A5}"/>
          </ac:picMkLst>
        </pc:picChg>
        <pc:picChg chg="add mod">
          <ac:chgData name="Sharon Kneebone" userId="5a8522f6-cbe1-454f-b2d9-5c17e8c6e19e" providerId="ADAL" clId="{D259B161-6922-4E9A-87F2-A5AC8B43E713}" dt="2020-02-21T20:52:04.031" v="605" actId="1076"/>
          <ac:picMkLst>
            <pc:docMk/>
            <pc:sldMk cId="871259968" sldId="584"/>
            <ac:picMk id="8" creationId="{9599D951-5214-4048-8CA4-E696DEAC4EB3}"/>
          </ac:picMkLst>
        </pc:picChg>
        <pc:picChg chg="del">
          <ac:chgData name="Sharon Kneebone" userId="5a8522f6-cbe1-454f-b2d9-5c17e8c6e19e" providerId="ADAL" clId="{D259B161-6922-4E9A-87F2-A5AC8B43E713}" dt="2020-02-21T20:44:16.293" v="212" actId="478"/>
          <ac:picMkLst>
            <pc:docMk/>
            <pc:sldMk cId="871259968" sldId="584"/>
            <ac:picMk id="12" creationId="{3F227D23-76A7-487C-8486-979BF6FB3BF7}"/>
          </ac:picMkLst>
        </pc:picChg>
      </pc:sldChg>
      <pc:sldChg chg="modNotesTx">
        <pc:chgData name="Sharon Kneebone" userId="5a8522f6-cbe1-454f-b2d9-5c17e8c6e19e" providerId="ADAL" clId="{D259B161-6922-4E9A-87F2-A5AC8B43E713}" dt="2020-02-21T22:18:27.372" v="7165" actId="20577"/>
        <pc:sldMkLst>
          <pc:docMk/>
          <pc:sldMk cId="2247288932" sldId="585"/>
        </pc:sldMkLst>
      </pc:sldChg>
      <pc:sldChg chg="addSp delSp modSp add mod modNotesTx">
        <pc:chgData name="Sharon Kneebone" userId="5a8522f6-cbe1-454f-b2d9-5c17e8c6e19e" providerId="ADAL" clId="{D259B161-6922-4E9A-87F2-A5AC8B43E713}" dt="2020-02-21T22:07:07.715" v="5903" actId="20577"/>
        <pc:sldMkLst>
          <pc:docMk/>
          <pc:sldMk cId="4246375294" sldId="586"/>
        </pc:sldMkLst>
        <pc:spChg chg="mod">
          <ac:chgData name="Sharon Kneebone" userId="5a8522f6-cbe1-454f-b2d9-5c17e8c6e19e" providerId="ADAL" clId="{D259B161-6922-4E9A-87F2-A5AC8B43E713}" dt="2020-02-21T21:02:07.620" v="800" actId="20577"/>
          <ac:spMkLst>
            <pc:docMk/>
            <pc:sldMk cId="4246375294" sldId="586"/>
            <ac:spMk id="2" creationId="{00000000-0000-0000-0000-000000000000}"/>
          </ac:spMkLst>
        </pc:spChg>
        <pc:spChg chg="mod">
          <ac:chgData name="Sharon Kneebone" userId="5a8522f6-cbe1-454f-b2d9-5c17e8c6e19e" providerId="ADAL" clId="{D259B161-6922-4E9A-87F2-A5AC8B43E713}" dt="2020-02-21T21:05:03.962" v="913" actId="1076"/>
          <ac:spMkLst>
            <pc:docMk/>
            <pc:sldMk cId="4246375294" sldId="586"/>
            <ac:spMk id="5" creationId="{3752403F-FE60-4FA1-9DDD-B0FBEE737354}"/>
          </ac:spMkLst>
        </pc:spChg>
        <pc:picChg chg="add mod">
          <ac:chgData name="Sharon Kneebone" userId="5a8522f6-cbe1-454f-b2d9-5c17e8c6e19e" providerId="ADAL" clId="{D259B161-6922-4E9A-87F2-A5AC8B43E713}" dt="2020-02-21T21:05:01.499" v="912" actId="1076"/>
          <ac:picMkLst>
            <pc:docMk/>
            <pc:sldMk cId="4246375294" sldId="586"/>
            <ac:picMk id="3" creationId="{7C70AE17-07A8-4A22-9FFF-FA08BA968BE4}"/>
          </ac:picMkLst>
        </pc:picChg>
        <pc:picChg chg="del">
          <ac:chgData name="Sharon Kneebone" userId="5a8522f6-cbe1-454f-b2d9-5c17e8c6e19e" providerId="ADAL" clId="{D259B161-6922-4E9A-87F2-A5AC8B43E713}" dt="2020-02-21T21:02:40.693" v="801" actId="478"/>
          <ac:picMkLst>
            <pc:docMk/>
            <pc:sldMk cId="4246375294" sldId="586"/>
            <ac:picMk id="7" creationId="{383FD0D9-D5D8-4EE3-890F-016E821B93F5}"/>
          </ac:picMkLst>
        </pc:picChg>
        <pc:picChg chg="del">
          <ac:chgData name="Sharon Kneebone" userId="5a8522f6-cbe1-454f-b2d9-5c17e8c6e19e" providerId="ADAL" clId="{D259B161-6922-4E9A-87F2-A5AC8B43E713}" dt="2020-02-21T21:02:41.675" v="802" actId="478"/>
          <ac:picMkLst>
            <pc:docMk/>
            <pc:sldMk cId="4246375294" sldId="586"/>
            <ac:picMk id="8" creationId="{4EAF5131-0712-496B-9254-992B645E2C12}"/>
          </ac:picMkLst>
        </pc:picChg>
        <pc:picChg chg="add del mod">
          <ac:chgData name="Sharon Kneebone" userId="5a8522f6-cbe1-454f-b2d9-5c17e8c6e19e" providerId="ADAL" clId="{D259B161-6922-4E9A-87F2-A5AC8B43E713}" dt="2020-02-21T21:02:55.229" v="805" actId="478"/>
          <ac:picMkLst>
            <pc:docMk/>
            <pc:sldMk cId="4246375294" sldId="586"/>
            <ac:picMk id="1026" creationId="{6590783A-2EE3-49D3-8C41-CE44997B87AE}"/>
          </ac:picMkLst>
        </pc:picChg>
      </pc:sldChg>
      <pc:sldChg chg="addSp delSp modSp add mod modNotesTx">
        <pc:chgData name="Sharon Kneebone" userId="5a8522f6-cbe1-454f-b2d9-5c17e8c6e19e" providerId="ADAL" clId="{D259B161-6922-4E9A-87F2-A5AC8B43E713}" dt="2020-02-21T22:16:24.557" v="7037" actId="20577"/>
        <pc:sldMkLst>
          <pc:docMk/>
          <pc:sldMk cId="1634247711" sldId="587"/>
        </pc:sldMkLst>
        <pc:spChg chg="mod">
          <ac:chgData name="Sharon Kneebone" userId="5a8522f6-cbe1-454f-b2d9-5c17e8c6e19e" providerId="ADAL" clId="{D259B161-6922-4E9A-87F2-A5AC8B43E713}" dt="2020-02-21T21:12:56.019" v="1230" actId="20577"/>
          <ac:spMkLst>
            <pc:docMk/>
            <pc:sldMk cId="1634247711" sldId="587"/>
            <ac:spMk id="3" creationId="{00000000-0000-0000-0000-000000000000}"/>
          </ac:spMkLst>
        </pc:spChg>
        <pc:picChg chg="add mod">
          <ac:chgData name="Sharon Kneebone" userId="5a8522f6-cbe1-454f-b2d9-5c17e8c6e19e" providerId="ADAL" clId="{D259B161-6922-4E9A-87F2-A5AC8B43E713}" dt="2020-02-21T21:11:57.958" v="1072" actId="1076"/>
          <ac:picMkLst>
            <pc:docMk/>
            <pc:sldMk cId="1634247711" sldId="587"/>
            <ac:picMk id="6" creationId="{3CE490BC-153D-4B45-9CB4-50D289249155}"/>
          </ac:picMkLst>
        </pc:picChg>
        <pc:picChg chg="del">
          <ac:chgData name="Sharon Kneebone" userId="5a8522f6-cbe1-454f-b2d9-5c17e8c6e19e" providerId="ADAL" clId="{D259B161-6922-4E9A-87F2-A5AC8B43E713}" dt="2020-02-21T21:11:52.268" v="1070" actId="478"/>
          <ac:picMkLst>
            <pc:docMk/>
            <pc:sldMk cId="1634247711" sldId="587"/>
            <ac:picMk id="7" creationId="{57BF679C-2CA8-4BED-96C5-B1A6B9506E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3166" tIns="46583" rIns="93166" bIns="46583" rtlCol="0"/>
          <a:lstStyle>
            <a:lvl1pPr algn="r">
              <a:defRPr sz="1200"/>
            </a:lvl1pPr>
          </a:lstStyle>
          <a:p>
            <a:fld id="{CDDF8AD2-EB53-48AB-A5A7-109F783CF5C6}" type="datetimeFigureOut">
              <a:rPr lang="en-US" smtClean="0"/>
              <a:t>2/25/2020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3166" tIns="46583" rIns="93166" bIns="46583" rtlCol="0" anchor="b"/>
          <a:lstStyle>
            <a:lvl1pPr algn="r">
              <a:defRPr sz="1200"/>
            </a:lvl1pPr>
          </a:lstStyle>
          <a:p>
            <a:fld id="{44A81E2E-D922-44F1-85C5-24BEA430009F}" type="slidenum">
              <a:rPr lang="en-US" smtClean="0"/>
              <a:t>‹#›</a:t>
            </a:fld>
            <a:endParaRPr lang="en-US" dirty="0"/>
          </a:p>
        </p:txBody>
      </p:sp>
    </p:spTree>
    <p:extLst>
      <p:ext uri="{BB962C8B-B14F-4D97-AF65-F5344CB8AC3E}">
        <p14:creationId xmlns:p14="http://schemas.microsoft.com/office/powerpoint/2010/main" val="193756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1</a:t>
            </a:fld>
            <a:endParaRPr lang="en-US" dirty="0"/>
          </a:p>
        </p:txBody>
      </p:sp>
    </p:spTree>
    <p:extLst>
      <p:ext uri="{BB962C8B-B14F-4D97-AF65-F5344CB8AC3E}">
        <p14:creationId xmlns:p14="http://schemas.microsoft.com/office/powerpoint/2010/main" val="130746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currently accepting nominations for the following Board positions:</a:t>
            </a:r>
          </a:p>
          <a:p>
            <a:endParaRPr lang="en-US" dirty="0"/>
          </a:p>
          <a:p>
            <a:r>
              <a:rPr lang="en-US" dirty="0"/>
              <a:t>President-Elect</a:t>
            </a:r>
          </a:p>
          <a:p>
            <a:r>
              <a:rPr lang="en-US" dirty="0"/>
              <a:t>Region Directors for Region, II, III, IX.</a:t>
            </a:r>
          </a:p>
          <a:p>
            <a:r>
              <a:rPr lang="en-US" dirty="0"/>
              <a:t>A special election for Region VII will be held due to the resignation of the Region VII director.</a:t>
            </a:r>
          </a:p>
          <a:p>
            <a:endParaRPr lang="en-US" dirty="0"/>
          </a:p>
          <a:p>
            <a:r>
              <a:rPr lang="en-US" dirty="0"/>
              <a:t>The deadline to receive nomination sis March 15, 2020. </a:t>
            </a:r>
          </a:p>
          <a:p>
            <a:endParaRPr lang="en-US" dirty="0"/>
          </a:p>
          <a:p>
            <a:r>
              <a:rPr lang="en-US" dirty="0"/>
              <a:t>The House will elect a new Speaker in October.  Interested parties should plan on submitting information in July to be shared with the House agenda.</a:t>
            </a:r>
          </a:p>
          <a:p>
            <a:r>
              <a:rPr lang="en-US" dirty="0"/>
              <a:t>Be sure to visit nsh.org for more information, including position descriptions and nominations forms.</a:t>
            </a:r>
          </a:p>
        </p:txBody>
      </p:sp>
      <p:sp>
        <p:nvSpPr>
          <p:cNvPr id="4" name="Slide Number Placeholder 3"/>
          <p:cNvSpPr>
            <a:spLocks noGrp="1"/>
          </p:cNvSpPr>
          <p:nvPr>
            <p:ph type="sldNum" sz="quarter" idx="5"/>
          </p:nvPr>
        </p:nvSpPr>
        <p:spPr/>
        <p:txBody>
          <a:bodyPr/>
          <a:lstStyle/>
          <a:p>
            <a:fld id="{44A81E2E-D922-44F1-85C5-24BEA430009F}" type="slidenum">
              <a:rPr lang="en-US" smtClean="0"/>
              <a:t>10</a:t>
            </a:fld>
            <a:endParaRPr lang="en-US" dirty="0"/>
          </a:p>
        </p:txBody>
      </p:sp>
    </p:spTree>
    <p:extLst>
      <p:ext uri="{BB962C8B-B14F-4D97-AF65-F5344CB8AC3E}">
        <p14:creationId xmlns:p14="http://schemas.microsoft.com/office/powerpoint/2010/main" val="210297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scholarships were open for submissions in February and Professional scholarship and Awards nominations will open in March.  The new Professional Legislative Leadership Scholarship will open in December for awardees to attend the annual March Legislative Leadership Symposium in Washington, DC where members will advocate for the profession to the elected leaders and their staff.</a:t>
            </a:r>
          </a:p>
        </p:txBody>
      </p:sp>
      <p:sp>
        <p:nvSpPr>
          <p:cNvPr id="4" name="Slide Number Placeholder 3"/>
          <p:cNvSpPr>
            <a:spLocks noGrp="1"/>
          </p:cNvSpPr>
          <p:nvPr>
            <p:ph type="sldNum" sz="quarter" idx="5"/>
          </p:nvPr>
        </p:nvSpPr>
        <p:spPr/>
        <p:txBody>
          <a:bodyPr/>
          <a:lstStyle/>
          <a:p>
            <a:fld id="{44A81E2E-D922-44F1-85C5-24BEA430009F}" type="slidenum">
              <a:rPr lang="en-US" smtClean="0"/>
              <a:t>11</a:t>
            </a:fld>
            <a:endParaRPr lang="en-US" dirty="0"/>
          </a:p>
        </p:txBody>
      </p:sp>
    </p:spTree>
    <p:extLst>
      <p:ext uri="{BB962C8B-B14F-4D97-AF65-F5344CB8AC3E}">
        <p14:creationId xmlns:p14="http://schemas.microsoft.com/office/powerpoint/2010/main" val="134095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NSH has 90 episodes available in the following topics:  HistoHelp, 2019 Symposium/Convention Poster Series, 2020 Lab Week Career Podcasts, Awards Casts (new episodes coming in May), and an episode on Advocacy and NSH’s work on CLIA and histotechnology. These are free and available to anyone, including nonmembers.</a:t>
            </a:r>
          </a:p>
        </p:txBody>
      </p:sp>
      <p:sp>
        <p:nvSpPr>
          <p:cNvPr id="4" name="Slide Number Placeholder 3"/>
          <p:cNvSpPr>
            <a:spLocks noGrp="1"/>
          </p:cNvSpPr>
          <p:nvPr>
            <p:ph type="sldNum" sz="quarter" idx="5"/>
          </p:nvPr>
        </p:nvSpPr>
        <p:spPr/>
        <p:txBody>
          <a:bodyPr/>
          <a:lstStyle/>
          <a:p>
            <a:fld id="{44A81E2E-D922-44F1-85C5-24BEA430009F}" type="slidenum">
              <a:rPr lang="en-US" smtClean="0"/>
              <a:t>12</a:t>
            </a:fld>
            <a:endParaRPr lang="en-US" dirty="0"/>
          </a:p>
        </p:txBody>
      </p:sp>
    </p:spTree>
    <p:extLst>
      <p:ext uri="{BB962C8B-B14F-4D97-AF65-F5344CB8AC3E}">
        <p14:creationId xmlns:p14="http://schemas.microsoft.com/office/powerpoint/2010/main" val="765760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NSH launched its blog, Fixation on Histology. We post twice weekly.  If you haven’t already, it’s very easy to subscribe to the blog.  Fixation on Histology is open to members and prospective members alike.  We are always looking for guest bloggers.  If you are interested, please email Natalie at the NSH office.</a:t>
            </a:r>
          </a:p>
        </p:txBody>
      </p:sp>
      <p:sp>
        <p:nvSpPr>
          <p:cNvPr id="4" name="Slide Number Placeholder 3"/>
          <p:cNvSpPr>
            <a:spLocks noGrp="1"/>
          </p:cNvSpPr>
          <p:nvPr>
            <p:ph type="sldNum" sz="quarter" idx="5"/>
          </p:nvPr>
        </p:nvSpPr>
        <p:spPr/>
        <p:txBody>
          <a:bodyPr/>
          <a:lstStyle/>
          <a:p>
            <a:fld id="{44A81E2E-D922-44F1-85C5-24BEA430009F}" type="slidenum">
              <a:rPr lang="en-US" smtClean="0"/>
              <a:t>13</a:t>
            </a:fld>
            <a:endParaRPr lang="en-US" dirty="0"/>
          </a:p>
        </p:txBody>
      </p:sp>
    </p:spTree>
    <p:extLst>
      <p:ext uri="{BB962C8B-B14F-4D97-AF65-F5344CB8AC3E}">
        <p14:creationId xmlns:p14="http://schemas.microsoft.com/office/powerpoint/2010/main" val="11450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recently updated our volunteer opportunities area of our website.  Be sure to visit to see what opportunities we have available to be more involved with nsh! A call for volunteers will take place after the conclusion of the 2020 Elections. </a:t>
            </a:r>
          </a:p>
        </p:txBody>
      </p:sp>
      <p:sp>
        <p:nvSpPr>
          <p:cNvPr id="4" name="Slide Number Placeholder 3"/>
          <p:cNvSpPr>
            <a:spLocks noGrp="1"/>
          </p:cNvSpPr>
          <p:nvPr>
            <p:ph type="sldNum" sz="quarter" idx="5"/>
          </p:nvPr>
        </p:nvSpPr>
        <p:spPr/>
        <p:txBody>
          <a:bodyPr/>
          <a:lstStyle/>
          <a:p>
            <a:fld id="{44A81E2E-D922-44F1-85C5-24BEA430009F}" type="slidenum">
              <a:rPr lang="en-US" smtClean="0"/>
              <a:t>14</a:t>
            </a:fld>
            <a:endParaRPr lang="en-US" dirty="0"/>
          </a:p>
        </p:txBody>
      </p:sp>
    </p:spTree>
    <p:extLst>
      <p:ext uri="{BB962C8B-B14F-4D97-AF65-F5344CB8AC3E}">
        <p14:creationId xmlns:p14="http://schemas.microsoft.com/office/powerpoint/2010/main" val="4266894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NSH is here for you, and if you are not already a member, we would love for you to join.</a:t>
            </a:r>
          </a:p>
        </p:txBody>
      </p:sp>
      <p:sp>
        <p:nvSpPr>
          <p:cNvPr id="4" name="Slide Number Placeholder 3"/>
          <p:cNvSpPr>
            <a:spLocks noGrp="1"/>
          </p:cNvSpPr>
          <p:nvPr>
            <p:ph type="sldNum" sz="quarter" idx="5"/>
          </p:nvPr>
        </p:nvSpPr>
        <p:spPr/>
        <p:txBody>
          <a:bodyPr/>
          <a:lstStyle/>
          <a:p>
            <a:fld id="{44A81E2E-D922-44F1-85C5-24BEA430009F}" type="slidenum">
              <a:rPr lang="en-US" smtClean="0"/>
              <a:t>15</a:t>
            </a:fld>
            <a:endParaRPr lang="en-US" dirty="0"/>
          </a:p>
        </p:txBody>
      </p:sp>
    </p:spTree>
    <p:extLst>
      <p:ext uri="{BB962C8B-B14F-4D97-AF65-F5344CB8AC3E}">
        <p14:creationId xmlns:p14="http://schemas.microsoft.com/office/powerpoint/2010/main" val="413382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5"/>
          </p:nvPr>
        </p:nvSpPr>
        <p:spPr/>
        <p:txBody>
          <a:bodyPr/>
          <a:lstStyle/>
          <a:p>
            <a:fld id="{44A81E2E-D922-44F1-85C5-24BEA430009F}" type="slidenum">
              <a:rPr lang="en-US" smtClean="0"/>
              <a:t>16</a:t>
            </a:fld>
            <a:endParaRPr lang="en-US" dirty="0"/>
          </a:p>
        </p:txBody>
      </p:sp>
    </p:spTree>
    <p:extLst>
      <p:ext uri="{BB962C8B-B14F-4D97-AF65-F5344CB8AC3E}">
        <p14:creationId xmlns:p14="http://schemas.microsoft.com/office/powerpoint/2010/main" val="150726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NSH is the leading provider of histology focused education.  Our members receive 6 FREE contact hours annually included in their membership dues. Visit the “Learn” section on nsh.org for more details.</a:t>
            </a:r>
          </a:p>
        </p:txBody>
      </p:sp>
      <p:sp>
        <p:nvSpPr>
          <p:cNvPr id="4" name="Slide Number Placeholder 3"/>
          <p:cNvSpPr>
            <a:spLocks noGrp="1"/>
          </p:cNvSpPr>
          <p:nvPr>
            <p:ph type="sldNum" sz="quarter" idx="5"/>
          </p:nvPr>
        </p:nvSpPr>
        <p:spPr/>
        <p:txBody>
          <a:bodyPr/>
          <a:lstStyle/>
          <a:p>
            <a:fld id="{44A81E2E-D922-44F1-85C5-24BEA430009F}" type="slidenum">
              <a:rPr lang="en-US" smtClean="0"/>
              <a:t>2</a:t>
            </a:fld>
            <a:endParaRPr lang="en-US" dirty="0"/>
          </a:p>
        </p:txBody>
      </p:sp>
    </p:spTree>
    <p:extLst>
      <p:ext uri="{BB962C8B-B14F-4D97-AF65-F5344CB8AC3E}">
        <p14:creationId xmlns:p14="http://schemas.microsoft.com/office/powerpoint/2010/main" val="254243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NSH is well-respected for its hands-on learning opportunities.  We will be updating the Digital Pathology Certificate of Completion. New modules will include Artificial Intelligence (AI), Big Data, Integration with LIS/LIM Systems, CAP QIP Guidelines.</a:t>
            </a:r>
          </a:p>
          <a:p>
            <a:endParaRPr lang="en-US" dirty="0"/>
          </a:p>
          <a:p>
            <a:r>
              <a:rPr lang="en-US" dirty="0"/>
              <a:t>NSH will hold its IHC Hands-On Forum again in St. Louis, and we will be adding an additional location, to be determined, out West. This dynamic hands-on learning opportunity has sold out the past two years, so we encourage you to register early if you are interested.  Registration materials and agenda outlines are available two months prior to the seminar.</a:t>
            </a:r>
          </a:p>
          <a:p>
            <a:endParaRPr lang="en-US" dirty="0"/>
          </a:p>
          <a:p>
            <a:r>
              <a:rPr lang="en-US" dirty="0"/>
              <a:t>The QLS Prep Course is currently being recorded and will be out later this year on learn.nsh.org</a:t>
            </a:r>
          </a:p>
          <a:p>
            <a:endParaRPr lang="en-US" dirty="0"/>
          </a:p>
          <a:p>
            <a:r>
              <a:rPr lang="en-US" dirty="0"/>
              <a:t>For those of you with a Florida license, NSH has the Mandatory Education courses needed to renew by December 31, 2020.  It includes the Medical Errors, Florida Laws and Rules, and the HIV/AIDS requirements. All available online via learn.nsh.org.</a:t>
            </a:r>
          </a:p>
          <a:p>
            <a:endParaRPr lang="en-US" dirty="0"/>
          </a:p>
          <a:p>
            <a:r>
              <a:rPr lang="en-US" dirty="0"/>
              <a:t>Last February NSH launched its QIHC Prep Course.  This year we are launching a companion online study group via The Block.  This is free to all NSH members and nonmembers who have registered for the Prep Course.  The study group will be moderated by members of the IHC Committee and is a great way to prepare for the qualification exam.</a:t>
            </a:r>
          </a:p>
          <a:p>
            <a:endParaRPr lang="en-US" dirty="0"/>
          </a:p>
          <a:p>
            <a:r>
              <a:rPr lang="en-US" dirty="0"/>
              <a:t>Our HT prep course launched last year, and we are in the final stages of editing the HTL Prep Course scheduled to launch early this spring.</a:t>
            </a:r>
          </a:p>
          <a:p>
            <a:endParaRPr lang="en-US" dirty="0"/>
          </a:p>
          <a:p>
            <a:endParaRPr lang="en-US" dirty="0"/>
          </a:p>
        </p:txBody>
      </p:sp>
      <p:sp>
        <p:nvSpPr>
          <p:cNvPr id="4" name="Slide Number Placeholder 3"/>
          <p:cNvSpPr>
            <a:spLocks noGrp="1"/>
          </p:cNvSpPr>
          <p:nvPr>
            <p:ph type="sldNum" sz="quarter" idx="5"/>
          </p:nvPr>
        </p:nvSpPr>
        <p:spPr/>
        <p:txBody>
          <a:bodyPr/>
          <a:lstStyle/>
          <a:p>
            <a:fld id="{44A81E2E-D922-44F1-85C5-24BEA430009F}" type="slidenum">
              <a:rPr lang="en-US" smtClean="0"/>
              <a:t>3</a:t>
            </a:fld>
            <a:endParaRPr lang="en-US" dirty="0"/>
          </a:p>
        </p:txBody>
      </p:sp>
    </p:spTree>
    <p:extLst>
      <p:ext uri="{BB962C8B-B14F-4D97-AF65-F5344CB8AC3E}">
        <p14:creationId xmlns:p14="http://schemas.microsoft.com/office/powerpoint/2010/main" val="133325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year’s annual Symposium/Convention experienced sold out registration and several enhancements based on research and meeting the ever-changing needs of histotechs.  We switched to a one-hour workshop format, and the initial survey results showed 96 satisfaction rate. We will continue with the new streamlined pricing to make it easier to register and attend what sessions you want.</a:t>
            </a:r>
          </a:p>
          <a:p>
            <a:endParaRPr lang="en-US" dirty="0"/>
          </a:p>
          <a:p>
            <a:r>
              <a:rPr lang="en-US" dirty="0"/>
              <a:t>We are excited to announce that we will offer three general sessions which will also feature a presentation to our scholarship and award winners.  In place of the annual awards dinner, we will now offer an opening party to start the Annual Symposium/Convention with a bang, proving more opportunity to have fun and make new connections. There is no additional charge to attend.  We are also bringing back continental breakfast for attendees.</a:t>
            </a:r>
          </a:p>
          <a:p>
            <a:endParaRPr lang="en-US" dirty="0"/>
          </a:p>
          <a:p>
            <a:r>
              <a:rPr lang="en-US" dirty="0"/>
              <a:t>The House of Delegates meeting will be moved to Tuesday.</a:t>
            </a:r>
          </a:p>
        </p:txBody>
      </p:sp>
      <p:sp>
        <p:nvSpPr>
          <p:cNvPr id="4" name="Slide Number Placeholder 3"/>
          <p:cNvSpPr>
            <a:spLocks noGrp="1"/>
          </p:cNvSpPr>
          <p:nvPr>
            <p:ph type="sldNum" sz="quarter" idx="5"/>
          </p:nvPr>
        </p:nvSpPr>
        <p:spPr/>
        <p:txBody>
          <a:bodyPr/>
          <a:lstStyle/>
          <a:p>
            <a:fld id="{44A81E2E-D922-44F1-85C5-24BEA430009F}" type="slidenum">
              <a:rPr lang="en-US" smtClean="0"/>
              <a:t>4</a:t>
            </a:fld>
            <a:endParaRPr lang="en-US" dirty="0"/>
          </a:p>
        </p:txBody>
      </p:sp>
    </p:spTree>
    <p:extLst>
      <p:ext uri="{BB962C8B-B14F-4D97-AF65-F5344CB8AC3E}">
        <p14:creationId xmlns:p14="http://schemas.microsoft.com/office/powerpoint/2010/main" val="398692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NSH’s annual laboratory webinar series is a cost-efficient way to met  your continuing competence requirements. For $1,595 your entire lab can earn 12 CEUs.  All webinars are recorded and made available on demand.  </a:t>
            </a:r>
          </a:p>
          <a:p>
            <a:endParaRPr lang="en-US" dirty="0"/>
          </a:p>
          <a:p>
            <a:r>
              <a:rPr lang="en-US" dirty="0"/>
              <a:t>The Quality Management Committee conducted the Workload Study last year.  The results will be published in the Journal of Histotechnology’s March issue.  All NSH members have access to the journal as a part of their membership.</a:t>
            </a:r>
          </a:p>
          <a:p>
            <a:endParaRPr lang="en-US" dirty="0"/>
          </a:p>
          <a:p>
            <a:r>
              <a:rPr lang="en-US" dirty="0"/>
              <a:t>The Health and Safety Committee has published two new infographics.  The Infographics are available on The Block under the resources heading in the Health &amp; Safety Folder. The 2019 graphics focus on keeping lab staff healthy.</a:t>
            </a:r>
          </a:p>
        </p:txBody>
      </p:sp>
      <p:sp>
        <p:nvSpPr>
          <p:cNvPr id="4" name="Slide Number Placeholder 3"/>
          <p:cNvSpPr>
            <a:spLocks noGrp="1"/>
          </p:cNvSpPr>
          <p:nvPr>
            <p:ph type="sldNum" sz="quarter" idx="5"/>
          </p:nvPr>
        </p:nvSpPr>
        <p:spPr/>
        <p:txBody>
          <a:bodyPr/>
          <a:lstStyle/>
          <a:p>
            <a:fld id="{44A81E2E-D922-44F1-85C5-24BEA430009F}" type="slidenum">
              <a:rPr lang="en-US" smtClean="0"/>
              <a:t>5</a:t>
            </a:fld>
            <a:endParaRPr lang="en-US" dirty="0"/>
          </a:p>
        </p:txBody>
      </p:sp>
    </p:spTree>
    <p:extLst>
      <p:ext uri="{BB962C8B-B14F-4D97-AF65-F5344CB8AC3E}">
        <p14:creationId xmlns:p14="http://schemas.microsoft.com/office/powerpoint/2010/main" val="96897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thrilled to share that the NSH Board of Directors officially appointed Gayle Callis as Editor in Chief to the Journal of Histotechnology.  A strategic review of the journal was conducted over 2018 and 2019 which resulting in updating our Aims &amp; Scope and refreshing the editorial board. Under Gayle’s guidance and with assistance from Dr. Yongfu Wang, we are thrilled to share that after many years of trying, the Journal of Histotechnology was accepted for indexing on Medline.  Our hope is that acceptance will continue to increase our manuscript submissions.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publish another special issue.  The submission deadline is July 1, 2020. The </a:t>
            </a:r>
            <a:r>
              <a:rPr lang="en-US" sz="1200" b="0" kern="1200" dirty="0">
                <a:solidFill>
                  <a:schemeClr val="tx1"/>
                </a:solidFill>
                <a:effectLst/>
                <a:latin typeface="+mn-lt"/>
                <a:ea typeface="+mn-ea"/>
                <a:cs typeface="+mn-cs"/>
              </a:rPr>
              <a:t>Special Issue will be on Methods for Validating Histochemistry, Immunohistochemistry, In-situ Hybridization and Multiplexing Assays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44A81E2E-D922-44F1-85C5-24BEA430009F}" type="slidenum">
              <a:rPr lang="en-US" smtClean="0"/>
              <a:t>6</a:t>
            </a:fld>
            <a:endParaRPr lang="en-US" dirty="0"/>
          </a:p>
        </p:txBody>
      </p:sp>
    </p:spTree>
    <p:extLst>
      <p:ext uri="{BB962C8B-B14F-4D97-AF65-F5344CB8AC3E}">
        <p14:creationId xmlns:p14="http://schemas.microsoft.com/office/powerpoint/2010/main" val="10395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NSH is advocating on your behalf. In January NSH and the American Society for Clinical Pathology met with Anthem BlueCross BlueShield to discuss our concerns on the recent drastic cuts to anatomic pathology reimbursements. NSH has shared information on our work with Anthem via NSH in Action.  Given the uptick in our advocacy work, we have created a page on our website to keep our members and the general public up to date with our work on the profession’s behalf.</a:t>
            </a:r>
          </a:p>
          <a:p>
            <a:endParaRPr lang="en-US" i="0" dirty="0"/>
          </a:p>
          <a:p>
            <a:r>
              <a:rPr lang="en-US" i="0" dirty="0"/>
              <a:t>NOTE:  see article published in NSH in Action – in the Region Director’s folder.</a:t>
            </a:r>
          </a:p>
        </p:txBody>
      </p:sp>
      <p:sp>
        <p:nvSpPr>
          <p:cNvPr id="4" name="Slide Number Placeholder 3"/>
          <p:cNvSpPr>
            <a:spLocks noGrp="1"/>
          </p:cNvSpPr>
          <p:nvPr>
            <p:ph type="sldNum" sz="quarter" idx="5"/>
          </p:nvPr>
        </p:nvSpPr>
        <p:spPr/>
        <p:txBody>
          <a:bodyPr/>
          <a:lstStyle/>
          <a:p>
            <a:fld id="{44A81E2E-D922-44F1-85C5-24BEA430009F}" type="slidenum">
              <a:rPr lang="en-US" smtClean="0"/>
              <a:t>7</a:t>
            </a:fld>
            <a:endParaRPr lang="en-US" dirty="0"/>
          </a:p>
        </p:txBody>
      </p:sp>
    </p:spTree>
    <p:extLst>
      <p:ext uri="{BB962C8B-B14F-4D97-AF65-F5344CB8AC3E}">
        <p14:creationId xmlns:p14="http://schemas.microsoft.com/office/powerpoint/2010/main" val="1038452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follow up to the CMS RFI, NSH sent Clare Thornton to represent us at the Clinical Laboratory Improvement Advisory Council (CLIAC) this past November at the Centers for Disease Control in Atlanta, GA. As a result, she was appointed to the CLIAC Laboratory Personnel Workgroup charged with studying and reporting back on laboratory personnel requirements.  We will keep the membership updated via </a:t>
            </a:r>
            <a:r>
              <a:rPr lang="en-US" i="1" dirty="0"/>
              <a:t>NSH in Action, </a:t>
            </a:r>
            <a:r>
              <a:rPr lang="en-US" i="0" dirty="0"/>
              <a:t>and </a:t>
            </a:r>
            <a:r>
              <a:rPr lang="en-US" i="1" dirty="0"/>
              <a:t>Fixation on Histology.</a:t>
            </a:r>
          </a:p>
          <a:p>
            <a:endParaRPr lang="en-US" i="1" dirty="0"/>
          </a:p>
          <a:p>
            <a:r>
              <a:rPr lang="en-US" i="0" dirty="0"/>
              <a:t>NSH Executive Director Sharon Kneebone, and Region I Director Luis Chiriboga attended both CLIAC meetings in 2019.  We have been successful in asking the council to ask more questions about how histotechnology should be recognized under CLIA.  We will continue to attend the meetings until we attain our goal of recognition under CLIA.</a:t>
            </a:r>
          </a:p>
          <a:p>
            <a:endParaRPr lang="en-US" i="1" dirty="0"/>
          </a:p>
          <a:p>
            <a:r>
              <a:rPr lang="en-US" i="0" dirty="0"/>
              <a:t>Our focus during this year’s Legislative Symposium will be on Work Force Development, and a legislative ask to help support an increase in clinical education sites.</a:t>
            </a:r>
          </a:p>
        </p:txBody>
      </p:sp>
      <p:sp>
        <p:nvSpPr>
          <p:cNvPr id="4" name="Slide Number Placeholder 3"/>
          <p:cNvSpPr>
            <a:spLocks noGrp="1"/>
          </p:cNvSpPr>
          <p:nvPr>
            <p:ph type="sldNum" sz="quarter" idx="5"/>
          </p:nvPr>
        </p:nvSpPr>
        <p:spPr/>
        <p:txBody>
          <a:bodyPr/>
          <a:lstStyle/>
          <a:p>
            <a:fld id="{44A81E2E-D922-44F1-85C5-24BEA430009F}" type="slidenum">
              <a:rPr lang="en-US" smtClean="0"/>
              <a:t>8</a:t>
            </a:fld>
            <a:endParaRPr lang="en-US" dirty="0"/>
          </a:p>
        </p:txBody>
      </p:sp>
    </p:spTree>
    <p:extLst>
      <p:ext uri="{BB962C8B-B14F-4D97-AF65-F5344CB8AC3E}">
        <p14:creationId xmlns:p14="http://schemas.microsoft.com/office/powerpoint/2010/main" val="2176265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additional fee, histotechs can join NSH as a premium member and access all the education they need to renew their credentials. All one-hour on-demand webinars will be included with membership as well as additional discounts above those received by professional members (our current membership model). Additionally we will switch to an anniversary membership model. This means that if you join in July, your membership will expire June 30 of the following year. Or, if you join in August  your membership will expire July 31 of the following year.  It is more member centric and should make it easier for those who wish to join outside of a calendar year.</a:t>
            </a:r>
          </a:p>
        </p:txBody>
      </p:sp>
      <p:sp>
        <p:nvSpPr>
          <p:cNvPr id="4" name="Slide Number Placeholder 3"/>
          <p:cNvSpPr>
            <a:spLocks noGrp="1"/>
          </p:cNvSpPr>
          <p:nvPr>
            <p:ph type="sldNum" sz="quarter" idx="5"/>
          </p:nvPr>
        </p:nvSpPr>
        <p:spPr/>
        <p:txBody>
          <a:bodyPr/>
          <a:lstStyle/>
          <a:p>
            <a:fld id="{44A81E2E-D922-44F1-85C5-24BEA430009F}" type="slidenum">
              <a:rPr lang="en-US" smtClean="0"/>
              <a:t>9</a:t>
            </a:fld>
            <a:endParaRPr lang="en-US" dirty="0"/>
          </a:p>
        </p:txBody>
      </p:sp>
    </p:spTree>
    <p:extLst>
      <p:ext uri="{BB962C8B-B14F-4D97-AF65-F5344CB8AC3E}">
        <p14:creationId xmlns:p14="http://schemas.microsoft.com/office/powerpoint/2010/main" val="230997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3999" cy="338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1828800"/>
            <a:ext cx="7772400" cy="1143000"/>
          </a:xfrm>
        </p:spPr>
        <p:txBody>
          <a:bodyPr anchor="ctr">
            <a:noAutofit/>
          </a:bodyPr>
          <a:lstStyle>
            <a:lvl1pPr>
              <a:lnSpc>
                <a:spcPct val="100000"/>
              </a:lnSpc>
              <a:defRPr sz="3600" spc="-80" baseline="0">
                <a:solidFill>
                  <a:schemeClr val="tx1">
                    <a:lumMod val="65000"/>
                    <a:lumOff val="35000"/>
                  </a:schemeClr>
                </a:solidFill>
                <a:latin typeface="Segoe"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2971800"/>
            <a:ext cx="7772400" cy="914400"/>
          </a:xfrm>
        </p:spPr>
        <p:txBody>
          <a:bodyPr/>
          <a:lstStyle>
            <a:lvl1pPr marL="0" indent="0" algn="l">
              <a:buNone/>
              <a:defRPr b="0" cap="all" spc="120" baseline="0">
                <a:solidFill>
                  <a:srgbClr val="FE5815"/>
                </a:solidFill>
                <a:latin typeface="Sego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schemeClr val="bg1">
                  <a:lumMod val="65000"/>
                </a:schemeClr>
              </a:solidFill>
            </a:endParaRPr>
          </a:p>
        </p:txBody>
      </p:sp>
      <p:sp>
        <p:nvSpPr>
          <p:cNvPr id="5" name="Footer Placeholder 4"/>
          <p:cNvSpPr>
            <a:spLocks noGrp="1"/>
          </p:cNvSpPr>
          <p:nvPr>
            <p:ph type="ftr" sz="quarter" idx="11"/>
          </p:nvPr>
        </p:nvSpPr>
        <p:spPr/>
        <p:txBody>
          <a:bodyPr/>
          <a:lstStyle/>
          <a:p>
            <a:endParaRPr lang="en-US" dirty="0"/>
          </a:p>
        </p:txBody>
      </p:sp>
      <p:grpSp>
        <p:nvGrpSpPr>
          <p:cNvPr id="7" name="Group 6"/>
          <p:cNvGrpSpPr/>
          <p:nvPr userDrawn="1"/>
        </p:nvGrpSpPr>
        <p:grpSpPr>
          <a:xfrm>
            <a:off x="8558760" y="6324600"/>
            <a:ext cx="356640" cy="356640"/>
            <a:chOff x="8136431" y="5022563"/>
            <a:chExt cx="356640" cy="356640"/>
          </a:xfrm>
        </p:grpSpPr>
        <p:sp>
          <p:nvSpPr>
            <p:cNvPr id="8" name="Oval 7">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9" name="Isosceles Triangle 8">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38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endParaRPr lang="en-US" dirty="0">
              <a:solidFill>
                <a:schemeClr val="bg1">
                  <a:lumMod val="65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11" name="Title 1"/>
          <p:cNvSpPr>
            <a:spLocks noGrp="1"/>
          </p:cNvSpPr>
          <p:nvPr>
            <p:ph type="ctrTitle"/>
          </p:nvPr>
        </p:nvSpPr>
        <p:spPr>
          <a:xfrm>
            <a:off x="457200" y="1828800"/>
            <a:ext cx="7772400" cy="1143000"/>
          </a:xfrm>
        </p:spPr>
        <p:txBody>
          <a:bodyPr anchor="ctr">
            <a:noAutofit/>
          </a:bodyPr>
          <a:lstStyle>
            <a:lvl1pPr>
              <a:lnSpc>
                <a:spcPct val="100000"/>
              </a:lnSpc>
              <a:defRPr sz="3600" spc="-80" baseline="0">
                <a:solidFill>
                  <a:schemeClr val="tx1">
                    <a:lumMod val="65000"/>
                    <a:lumOff val="35000"/>
                  </a:schemeClr>
                </a:solidFill>
                <a:latin typeface="Segoe"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457200" y="2971800"/>
            <a:ext cx="7772400" cy="914400"/>
          </a:xfrm>
        </p:spPr>
        <p:txBody>
          <a:bodyPr/>
          <a:lstStyle>
            <a:lvl1pPr marL="0" indent="0" algn="l">
              <a:buNone/>
              <a:defRPr b="0" cap="all" spc="120" baseline="0">
                <a:solidFill>
                  <a:srgbClr val="FE5815"/>
                </a:solidFill>
                <a:latin typeface="Sego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4542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a:off x="4699000" y="1"/>
            <a:ext cx="44450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endParaRPr lang="en-US" dirty="0">
              <a:solidFill>
                <a:schemeClr val="bg1">
                  <a:lumMod val="65000"/>
                </a:schemeClr>
              </a:solidFill>
            </a:endParaRPr>
          </a:p>
        </p:txBody>
      </p:sp>
      <p:sp>
        <p:nvSpPr>
          <p:cNvPr id="4" name="Footer Placeholder 3"/>
          <p:cNvSpPr>
            <a:spLocks noGrp="1"/>
          </p:cNvSpPr>
          <p:nvPr>
            <p:ph type="ftr" sz="quarter" idx="11"/>
          </p:nvPr>
        </p:nvSpPr>
        <p:spPr/>
        <p:txBody>
          <a:bodyPr/>
          <a:lstStyle/>
          <a:p>
            <a:endParaRPr lang="en-US" dirty="0"/>
          </a:p>
        </p:txBody>
      </p:sp>
      <p:sp>
        <p:nvSpPr>
          <p:cNvPr id="8" name="Title 1"/>
          <p:cNvSpPr>
            <a:spLocks noGrp="1"/>
          </p:cNvSpPr>
          <p:nvPr>
            <p:ph type="title"/>
          </p:nvPr>
        </p:nvSpPr>
        <p:spPr>
          <a:xfrm>
            <a:off x="685800" y="304800"/>
            <a:ext cx="7620000" cy="838200"/>
          </a:xfrm>
        </p:spPr>
        <p:txBody>
          <a:bodyPr/>
          <a:lstStyle/>
          <a:p>
            <a:r>
              <a:rPr lang="en-US"/>
              <a:t>Click to edit Master title style</a:t>
            </a:r>
            <a:endParaRPr lang="en-US" dirty="0"/>
          </a:p>
        </p:txBody>
      </p:sp>
      <p:sp>
        <p:nvSpPr>
          <p:cNvPr id="9" name="Content Placeholder 2"/>
          <p:cNvSpPr>
            <a:spLocks noGrp="1"/>
          </p:cNvSpPr>
          <p:nvPr>
            <p:ph idx="1"/>
          </p:nvPr>
        </p:nvSpPr>
        <p:spPr>
          <a:xfrm>
            <a:off x="685800" y="1600200"/>
            <a:ext cx="7620000" cy="4373563"/>
          </a:xfrm>
        </p:spPr>
        <p:txBody>
          <a:bodyPr/>
          <a:lstStyle>
            <a:lvl1pPr>
              <a:defRPr sz="2200">
                <a:latin typeface="Segoe"/>
              </a:defRPr>
            </a:lvl1pPr>
            <a:lvl2pPr>
              <a:defRPr>
                <a:latin typeface="Segoe"/>
              </a:defRPr>
            </a:lvl2pPr>
            <a:lvl3pPr>
              <a:defRPr>
                <a:latin typeface="Segoe"/>
              </a:defRPr>
            </a:lvl3pPr>
            <a:lvl4pPr>
              <a:defRPr>
                <a:latin typeface="Segoe"/>
              </a:defRPr>
            </a:lvl4pPr>
            <a:lvl5pPr>
              <a:defRPr>
                <a:latin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userDrawn="1"/>
        </p:nvGrpSpPr>
        <p:grpSpPr>
          <a:xfrm>
            <a:off x="7274499" y="6324600"/>
            <a:ext cx="356640" cy="356640"/>
            <a:chOff x="6852170" y="5022563"/>
            <a:chExt cx="356640" cy="356640"/>
          </a:xfrm>
        </p:grpSpPr>
        <p:sp>
          <p:nvSpPr>
            <p:cNvPr id="10" name="Oval 9">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grpSp>
          <p:nvGrpSpPr>
            <p:cNvPr id="11" name="Group 10"/>
            <p:cNvGrpSpPr/>
            <p:nvPr/>
          </p:nvGrpSpPr>
          <p:grpSpPr>
            <a:xfrm>
              <a:off x="6920649" y="5087260"/>
              <a:ext cx="240202" cy="214123"/>
              <a:chOff x="7066773" y="5942997"/>
              <a:chExt cx="240202" cy="214123"/>
            </a:xfrm>
          </p:grpSpPr>
          <p:sp>
            <p:nvSpPr>
              <p:cNvPr id="12" name="Rectangle 11"/>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hlinkClick r:id="" action="ppaction://hlinkshowjump?jump=firstslide"/>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 name="Group 14"/>
          <p:cNvGrpSpPr/>
          <p:nvPr userDrawn="1"/>
        </p:nvGrpSpPr>
        <p:grpSpPr>
          <a:xfrm>
            <a:off x="8558760" y="6325524"/>
            <a:ext cx="356640" cy="356640"/>
            <a:chOff x="8136431" y="5022563"/>
            <a:chExt cx="356640" cy="356640"/>
          </a:xfrm>
        </p:grpSpPr>
        <p:sp>
          <p:nvSpPr>
            <p:cNvPr id="16" name="Oval 15">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17" name="Isosceles Triangle 16">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a:off x="7274499" y="6324600"/>
            <a:ext cx="356640" cy="356640"/>
            <a:chOff x="6852170" y="5022563"/>
            <a:chExt cx="356640" cy="356640"/>
          </a:xfrm>
        </p:grpSpPr>
        <p:sp>
          <p:nvSpPr>
            <p:cNvPr id="19" name="Oval 18">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grpSp>
          <p:nvGrpSpPr>
            <p:cNvPr id="20" name="Group 19"/>
            <p:cNvGrpSpPr/>
            <p:nvPr/>
          </p:nvGrpSpPr>
          <p:grpSpPr>
            <a:xfrm>
              <a:off x="6920649" y="5087260"/>
              <a:ext cx="240202" cy="214123"/>
              <a:chOff x="7066773" y="5942997"/>
              <a:chExt cx="240202" cy="214123"/>
            </a:xfrm>
          </p:grpSpPr>
          <p:sp>
            <p:nvSpPr>
              <p:cNvPr id="21" name="Rectangle 20"/>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hlinkClick r:id="rId3" action="ppaction://hlinksldjump"/>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4" name="Straight Connector 23"/>
          <p:cNvCxnSpPr/>
          <p:nvPr userDrawn="1"/>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2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a:off x="4699000" y="0"/>
            <a:ext cx="44450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endParaRPr lang="en-US" dirty="0">
              <a:solidFill>
                <a:schemeClr val="bg1">
                  <a:lumMod val="65000"/>
                </a:schemeClr>
              </a:solidFill>
            </a:endParaRPr>
          </a:p>
        </p:txBody>
      </p:sp>
      <p:sp>
        <p:nvSpPr>
          <p:cNvPr id="4" name="Footer Placeholder 3"/>
          <p:cNvSpPr>
            <a:spLocks noGrp="1"/>
          </p:cNvSpPr>
          <p:nvPr>
            <p:ph type="ftr" sz="quarter" idx="11"/>
          </p:nvPr>
        </p:nvSpPr>
        <p:spPr/>
        <p:txBody>
          <a:bodyPr/>
          <a:lstStyle/>
          <a:p>
            <a:endParaRPr lang="en-US" dirty="0"/>
          </a:p>
        </p:txBody>
      </p:sp>
      <p:sp>
        <p:nvSpPr>
          <p:cNvPr id="8" name="Title 1"/>
          <p:cNvSpPr>
            <a:spLocks noGrp="1"/>
          </p:cNvSpPr>
          <p:nvPr>
            <p:ph type="title"/>
          </p:nvPr>
        </p:nvSpPr>
        <p:spPr>
          <a:xfrm>
            <a:off x="685800" y="0"/>
            <a:ext cx="7620000" cy="1143000"/>
          </a:xfrm>
        </p:spPr>
        <p:txBody>
          <a:bodyPr/>
          <a:lstStyle/>
          <a:p>
            <a:r>
              <a:rPr lang="en-US"/>
              <a:t>Click to edit Master title style</a:t>
            </a:r>
            <a:endParaRPr lang="en-US" dirty="0"/>
          </a:p>
        </p:txBody>
      </p:sp>
      <p:sp>
        <p:nvSpPr>
          <p:cNvPr id="9" name="Content Placeholder 2"/>
          <p:cNvSpPr>
            <a:spLocks noGrp="1"/>
          </p:cNvSpPr>
          <p:nvPr>
            <p:ph idx="1"/>
          </p:nvPr>
        </p:nvSpPr>
        <p:spPr>
          <a:xfrm>
            <a:off x="685800" y="1524000"/>
            <a:ext cx="7620000" cy="4373563"/>
          </a:xfrm>
        </p:spPr>
        <p:txBody>
          <a:bodyPr/>
          <a:lstStyle>
            <a:lvl1pPr>
              <a:defRPr sz="2200">
                <a:latin typeface="Segoe"/>
              </a:defRPr>
            </a:lvl1pPr>
            <a:lvl2pPr>
              <a:defRPr>
                <a:latin typeface="Segoe"/>
              </a:defRPr>
            </a:lvl2pPr>
            <a:lvl3pPr>
              <a:defRPr>
                <a:latin typeface="Segoe"/>
              </a:defRPr>
            </a:lvl3pPr>
            <a:lvl4pPr>
              <a:defRPr>
                <a:latin typeface="Segoe"/>
              </a:defRPr>
            </a:lvl4pPr>
            <a:lvl5pPr>
              <a:defRPr>
                <a:latin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596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685800" y="304800"/>
            <a:ext cx="7620000" cy="838200"/>
          </a:xfrm>
        </p:spPr>
        <p:txBody>
          <a:bodyPr/>
          <a:lstStyle/>
          <a:p>
            <a:r>
              <a:rPr lang="en-US"/>
              <a:t>Click to edit Master title style</a:t>
            </a:r>
            <a:endParaRPr lang="en-US" dirty="0"/>
          </a:p>
        </p:txBody>
      </p:sp>
      <p:pic>
        <p:nvPicPr>
          <p:cNvPr id="9"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09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a:spLocks noGrp="1"/>
          </p:cNvSpPr>
          <p:nvPr>
            <p:ph idx="1"/>
          </p:nvPr>
        </p:nvSpPr>
        <p:spPr>
          <a:xfrm>
            <a:off x="685800" y="1600200"/>
            <a:ext cx="7620000" cy="4373563"/>
          </a:xfrm>
        </p:spPr>
        <p:txBody>
          <a:bodyPr/>
          <a:lstStyle>
            <a:lvl1pPr>
              <a:defRPr sz="2200">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userDrawn="1"/>
        </p:nvGrpSpPr>
        <p:grpSpPr>
          <a:xfrm>
            <a:off x="8558760" y="6325524"/>
            <a:ext cx="356640" cy="356640"/>
            <a:chOff x="8136431" y="5022563"/>
            <a:chExt cx="356640" cy="356640"/>
          </a:xfrm>
        </p:grpSpPr>
        <p:sp>
          <p:nvSpPr>
            <p:cNvPr id="6" name="Oval 5">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8" name="Isosceles Triangle 7">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userDrawn="1"/>
        </p:nvGrpSpPr>
        <p:grpSpPr>
          <a:xfrm>
            <a:off x="7274499" y="6324600"/>
            <a:ext cx="356640" cy="356640"/>
            <a:chOff x="6852170" y="5022563"/>
            <a:chExt cx="356640" cy="356640"/>
          </a:xfrm>
        </p:grpSpPr>
        <p:sp>
          <p:nvSpPr>
            <p:cNvPr id="14" name="Oval 13">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grpSp>
          <p:nvGrpSpPr>
            <p:cNvPr id="15" name="Group 14"/>
            <p:cNvGrpSpPr/>
            <p:nvPr/>
          </p:nvGrpSpPr>
          <p:grpSpPr>
            <a:xfrm>
              <a:off x="6920649" y="5087260"/>
              <a:ext cx="240202" cy="214123"/>
              <a:chOff x="7066773" y="5942997"/>
              <a:chExt cx="240202" cy="214123"/>
            </a:xfrm>
          </p:grpSpPr>
          <p:sp>
            <p:nvSpPr>
              <p:cNvPr id="16" name="Rectangle 15"/>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hlinkClick r:id="rId3" action="ppaction://hlinksldjump"/>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9" name="Straight Connector 18"/>
          <p:cNvCxnSpPr/>
          <p:nvPr userDrawn="1"/>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8005715" y="6324600"/>
            <a:ext cx="356640" cy="356640"/>
            <a:chOff x="7583386" y="5022563"/>
            <a:chExt cx="356640" cy="356640"/>
          </a:xfrm>
        </p:grpSpPr>
        <p:sp>
          <p:nvSpPr>
            <p:cNvPr id="21" name="Oval 20">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22" name="Isosceles Triangle 21">
              <a:hlinkClick r:id="" action="ppaction://hlinkshowjump?jump=previousslide"/>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620000"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668977" y="1600200"/>
            <a:ext cx="7620000" cy="4373563"/>
          </a:xfrm>
        </p:spPr>
        <p:txBody>
          <a:bodyPr/>
          <a:lstStyle>
            <a:lvl1pPr>
              <a:defRPr sz="2200">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09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userDrawn="1"/>
        </p:nvGrpSpPr>
        <p:grpSpPr>
          <a:xfrm>
            <a:off x="8558760" y="6324600"/>
            <a:ext cx="356640" cy="356640"/>
            <a:chOff x="8136431" y="5022563"/>
            <a:chExt cx="356640" cy="356640"/>
          </a:xfrm>
        </p:grpSpPr>
        <p:sp>
          <p:nvSpPr>
            <p:cNvPr id="22" name="Oval 21">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23" name="Isosceles Triangle 22">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userDrawn="1"/>
        </p:nvGrpSpPr>
        <p:grpSpPr>
          <a:xfrm>
            <a:off x="8005715" y="6324600"/>
            <a:ext cx="356640" cy="356640"/>
            <a:chOff x="7583386" y="5022563"/>
            <a:chExt cx="356640" cy="356640"/>
          </a:xfrm>
        </p:grpSpPr>
        <p:sp>
          <p:nvSpPr>
            <p:cNvPr id="25" name="Oval 24">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26" name="Isosceles Triangle 25">
              <a:hlinkClick r:id="" action="ppaction://hlinkshowjump?jump=previousslide"/>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p:cNvGrpSpPr/>
          <p:nvPr userDrawn="1"/>
        </p:nvGrpSpPr>
        <p:grpSpPr>
          <a:xfrm>
            <a:off x="7274499" y="6324600"/>
            <a:ext cx="356640" cy="356640"/>
            <a:chOff x="6852170" y="5022563"/>
            <a:chExt cx="356640" cy="356640"/>
          </a:xfrm>
        </p:grpSpPr>
        <p:sp>
          <p:nvSpPr>
            <p:cNvPr id="28" name="Oval 27">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grpSp>
          <p:nvGrpSpPr>
            <p:cNvPr id="29" name="Group 28"/>
            <p:cNvGrpSpPr/>
            <p:nvPr/>
          </p:nvGrpSpPr>
          <p:grpSpPr>
            <a:xfrm>
              <a:off x="6920649" y="5087260"/>
              <a:ext cx="240202" cy="214123"/>
              <a:chOff x="7066773" y="5942997"/>
              <a:chExt cx="240202" cy="214123"/>
            </a:xfrm>
          </p:grpSpPr>
          <p:sp>
            <p:nvSpPr>
              <p:cNvPr id="30" name="Rectangle 29"/>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hlinkClick r:id="rId3" action="ppaction://hlinksldjump"/>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33" name="Straight Connector 32"/>
          <p:cNvCxnSpPr/>
          <p:nvPr userDrawn="1"/>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CF78A-C508-49E2-8AC1-BD2B89548F6C}" type="datetimeFigureOut">
              <a:rPr lang="en-US" smtClean="0"/>
              <a:t>2/25/2020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CC0B73-22A6-4630-8D3D-EA9C201A37F8}" type="slidenum">
              <a:rPr lang="en-US" smtClean="0"/>
              <a:t>‹#›</a:t>
            </a:fld>
            <a:endParaRPr lang="en-US" dirty="0"/>
          </a:p>
        </p:txBody>
      </p:sp>
    </p:spTree>
    <p:extLst>
      <p:ext uri="{BB962C8B-B14F-4D97-AF65-F5344CB8AC3E}">
        <p14:creationId xmlns:p14="http://schemas.microsoft.com/office/powerpoint/2010/main" val="86282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28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en-US" dirty="0">
              <a:solidFill>
                <a:schemeClr val="bg1">
                  <a:lumMod val="65000"/>
                </a:schemeClr>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26" r:id="rId2"/>
    <p:sldLayoutId id="2147483925" r:id="rId3"/>
    <p:sldLayoutId id="2147483927" r:id="rId4"/>
    <p:sldLayoutId id="2147483919" r:id="rId5"/>
    <p:sldLayoutId id="2147483914" r:id="rId6"/>
    <p:sldLayoutId id="2147483928" r:id="rId7"/>
  </p:sldLayoutIdLst>
  <p:hf sldNum="0" hdr="0" ftr="0" dt="0"/>
  <p:txStyles>
    <p:titleStyle>
      <a:lvl1pPr algn="l" defTabSz="914400" rtl="0" eaLnBrk="1" latinLnBrk="0" hangingPunct="1">
        <a:spcBef>
          <a:spcPct val="0"/>
        </a:spcBef>
        <a:buNone/>
        <a:defRPr sz="3200" kern="1200" cap="all" spc="-60" baseline="0">
          <a:solidFill>
            <a:schemeClr val="tx1">
              <a:lumMod val="65000"/>
              <a:lumOff val="35000"/>
            </a:schemeClr>
          </a:solidFill>
          <a:latin typeface="Segoe" pitchFamily="34" charset="0"/>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0" kern="1200">
          <a:solidFill>
            <a:schemeClr val="bg1">
              <a:lumMod val="50000"/>
            </a:schemeClr>
          </a:solidFill>
          <a:latin typeface="Segoe UI Light" pitchFamily="34" charset="0"/>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Segoe UI Light" pitchFamily="34" charset="0"/>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bg1">
              <a:lumMod val="50000"/>
            </a:schemeClr>
          </a:solidFill>
          <a:latin typeface="Segoe UI Light"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mailto:Natalie@nsh.org" TargetMode="External"/><Relationship Id="rId4" Type="http://schemas.openxmlformats.org/officeDocument/2006/relationships/hyperlink" Target="https://www.fixationonhistology.com/hom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6.xml.rels><?xml version="1.0" encoding="UTF-8" standalone="yes"?>
<Relationships xmlns="http://schemas.openxmlformats.org/package/2006/relationships"><Relationship Id="rId3" Type="http://schemas.openxmlformats.org/officeDocument/2006/relationships/hyperlink" Target="mailto:histo@nsh.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tiff"/></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nsh.org/learn/earn-free-hou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tiff"/><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454" y="2674347"/>
            <a:ext cx="7772400" cy="1143000"/>
          </a:xfrm>
        </p:spPr>
        <p:txBody>
          <a:bodyPr/>
          <a:lstStyle/>
          <a:p>
            <a:r>
              <a:rPr lang="en-US" sz="3600" dirty="0">
                <a:solidFill>
                  <a:srgbClr val="002060"/>
                </a:solidFill>
                <a:latin typeface="Segoe" pitchFamily="34" charset="0"/>
              </a:rPr>
              <a:t>NSH Updates 2020</a:t>
            </a:r>
            <a:r>
              <a:rPr lang="en-US" sz="3600" dirty="0">
                <a:solidFill>
                  <a:schemeClr val="tx1">
                    <a:lumMod val="50000"/>
                    <a:lumOff val="50000"/>
                  </a:schemeClr>
                </a:solidFill>
                <a:latin typeface="Segoe" pitchFamily="34" charset="0"/>
              </a:rPr>
              <a:t/>
            </a:r>
            <a:br>
              <a:rPr lang="en-US" sz="3600" dirty="0">
                <a:solidFill>
                  <a:schemeClr val="tx1">
                    <a:lumMod val="50000"/>
                    <a:lumOff val="50000"/>
                  </a:schemeClr>
                </a:solidFill>
                <a:latin typeface="Segoe" pitchFamily="34" charset="0"/>
              </a:rPr>
            </a:br>
            <a:endParaRPr lang="en-US" sz="3600" dirty="0">
              <a:solidFill>
                <a:schemeClr val="tx1">
                  <a:lumMod val="50000"/>
                  <a:lumOff val="50000"/>
                </a:schemeClr>
              </a:solidFill>
              <a:latin typeface="Segoe" pitchFamily="34" charset="0"/>
            </a:endParaRPr>
          </a:p>
        </p:txBody>
      </p:sp>
      <p:sp>
        <p:nvSpPr>
          <p:cNvPr id="3" name="Subtitle 2"/>
          <p:cNvSpPr>
            <a:spLocks noGrp="1"/>
          </p:cNvSpPr>
          <p:nvPr>
            <p:ph type="subTitle" idx="1"/>
          </p:nvPr>
        </p:nvSpPr>
        <p:spPr>
          <a:xfrm>
            <a:off x="533400" y="3505200"/>
            <a:ext cx="7772400" cy="914400"/>
          </a:xfrm>
          <a:effectLst/>
        </p:spPr>
        <p:txBody>
          <a:bodyPr>
            <a:normAutofit lnSpcReduction="10000"/>
          </a:bodyPr>
          <a:lstStyle/>
          <a:p>
            <a:r>
              <a:rPr lang="en-US" sz="2400" dirty="0" smtClean="0">
                <a:solidFill>
                  <a:schemeClr val="bg1">
                    <a:lumMod val="50000"/>
                  </a:schemeClr>
                </a:solidFill>
              </a:rPr>
              <a:t>Colleen L. Forster</a:t>
            </a:r>
            <a:endParaRPr lang="en-US" sz="2400" dirty="0">
              <a:solidFill>
                <a:schemeClr val="bg1">
                  <a:lumMod val="50000"/>
                </a:schemeClr>
              </a:solidFill>
            </a:endParaRPr>
          </a:p>
          <a:p>
            <a:r>
              <a:rPr lang="en-US" sz="2400" dirty="0" smtClean="0">
                <a:solidFill>
                  <a:schemeClr val="bg1">
                    <a:lumMod val="50000"/>
                  </a:schemeClr>
                </a:solidFill>
              </a:rPr>
              <a:t>Region V Director</a:t>
            </a:r>
            <a:endParaRPr lang="en-US" sz="2400" dirty="0">
              <a:solidFill>
                <a:schemeClr val="bg1">
                  <a:lumMod val="50000"/>
                </a:schemeClr>
              </a:solidFill>
            </a:endParaRPr>
          </a:p>
        </p:txBody>
      </p:sp>
      <p:pic>
        <p:nvPicPr>
          <p:cNvPr id="33" name="Picture 32">
            <a:extLst>
              <a:ext uri="{FF2B5EF4-FFF2-40B4-BE49-F238E27FC236}">
                <a16:creationId xmlns:a16="http://schemas.microsoft.com/office/drawing/2014/main" id="{837B67F2-05AB-4B53-89EA-FEFF74CF7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648200"/>
            <a:ext cx="3657600" cy="2120265"/>
          </a:xfrm>
          <a:prstGeom prst="rect">
            <a:avLst/>
          </a:prstGeom>
        </p:spPr>
      </p:pic>
    </p:spTree>
    <p:extLst>
      <p:ext uri="{BB962C8B-B14F-4D97-AF65-F5344CB8AC3E}">
        <p14:creationId xmlns:p14="http://schemas.microsoft.com/office/powerpoint/2010/main" val="37175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28600"/>
            <a:ext cx="7620000" cy="1143000"/>
          </a:xfrm>
        </p:spPr>
        <p:txBody>
          <a:bodyPr>
            <a:normAutofit/>
          </a:bodyPr>
          <a:lstStyle/>
          <a:p>
            <a:r>
              <a:rPr lang="en-US" b="1" cap="none" dirty="0">
                <a:solidFill>
                  <a:srgbClr val="002060"/>
                </a:solidFill>
              </a:rPr>
              <a:t>Governance Update</a:t>
            </a:r>
          </a:p>
        </p:txBody>
      </p:sp>
      <p:pic>
        <p:nvPicPr>
          <p:cNvPr id="4" name="Picture 3">
            <a:extLst>
              <a:ext uri="{FF2B5EF4-FFF2-40B4-BE49-F238E27FC236}">
                <a16:creationId xmlns:a16="http://schemas.microsoft.com/office/drawing/2014/main" id="{1250EC8A-F152-4A4E-A516-F3BFD518B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531644"/>
            <a:ext cx="2133600" cy="1236821"/>
          </a:xfrm>
          <a:prstGeom prst="rect">
            <a:avLst/>
          </a:prstGeom>
        </p:spPr>
      </p:pic>
      <p:sp>
        <p:nvSpPr>
          <p:cNvPr id="6" name="Content Placeholder 5">
            <a:extLst>
              <a:ext uri="{FF2B5EF4-FFF2-40B4-BE49-F238E27FC236}">
                <a16:creationId xmlns:a16="http://schemas.microsoft.com/office/drawing/2014/main" id="{98F0A4C1-0B1D-4356-B0FF-2E36E3E50658}"/>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solidFill>
                  <a:schemeClr val="tx1"/>
                </a:solidFill>
              </a:rPr>
              <a:t>2020 Elections:  nsh.org/volunteer/nsh-election</a:t>
            </a:r>
          </a:p>
          <a:p>
            <a:pPr marL="342900" indent="-342900">
              <a:buFont typeface="Arial" panose="020B0604020202020204" pitchFamily="34" charset="0"/>
              <a:buChar char="•"/>
            </a:pPr>
            <a:r>
              <a:rPr lang="en-US" sz="2400" dirty="0">
                <a:solidFill>
                  <a:schemeClr val="tx1"/>
                </a:solidFill>
              </a:rPr>
              <a:t>Bylaws administrative language was passed</a:t>
            </a:r>
          </a:p>
          <a:p>
            <a:pPr marL="342900" indent="-342900">
              <a:buFont typeface="Arial" panose="020B0604020202020204" pitchFamily="34" charset="0"/>
              <a:buChar char="•"/>
            </a:pPr>
            <a:r>
              <a:rPr lang="en-US" sz="2400" dirty="0">
                <a:solidFill>
                  <a:schemeClr val="tx1"/>
                </a:solidFill>
              </a:rPr>
              <a:t>Amended Bylaws are in located in The Block</a:t>
            </a:r>
          </a:p>
          <a:p>
            <a:pPr marL="342900" indent="-342900">
              <a:buFont typeface="Arial" panose="020B0604020202020204" pitchFamily="34" charset="0"/>
              <a:buChar char="•"/>
            </a:pPr>
            <a:r>
              <a:rPr lang="en-US" sz="2400" dirty="0">
                <a:solidFill>
                  <a:schemeClr val="tx1"/>
                </a:solidFill>
              </a:rPr>
              <a:t>Committee amendments did not pass</a:t>
            </a:r>
          </a:p>
          <a:p>
            <a:pPr marL="800100" lvl="1" indent="-342900"/>
            <a:r>
              <a:rPr lang="en-US" sz="2400" dirty="0">
                <a:solidFill>
                  <a:schemeClr val="tx1"/>
                </a:solidFill>
              </a:rPr>
              <a:t>Bylaws will work on concerns and bring to 2020 House for consideration</a:t>
            </a:r>
          </a:p>
          <a:p>
            <a:pPr marL="342900" indent="-342900">
              <a:buFont typeface="Arial" panose="020B0604020202020204" pitchFamily="34" charset="0"/>
              <a:buChar char="•"/>
            </a:pPr>
            <a:r>
              <a:rPr lang="en-US" dirty="0">
                <a:solidFill>
                  <a:schemeClr val="tx1"/>
                </a:solidFill>
              </a:rPr>
              <a:t>The Board of Directors recognized the Maryland Society as an NSH Constituent Society at its September 25</a:t>
            </a:r>
            <a:r>
              <a:rPr lang="en-US" baseline="30000" dirty="0">
                <a:solidFill>
                  <a:schemeClr val="tx1"/>
                </a:solidFill>
              </a:rPr>
              <a:t>th</a:t>
            </a:r>
            <a:r>
              <a:rPr lang="en-US" dirty="0">
                <a:solidFill>
                  <a:schemeClr val="tx1"/>
                </a:solidFill>
              </a:rPr>
              <a:t> meeting</a:t>
            </a:r>
          </a:p>
        </p:txBody>
      </p:sp>
    </p:spTree>
    <p:extLst>
      <p:ext uri="{BB962C8B-B14F-4D97-AF65-F5344CB8AC3E}">
        <p14:creationId xmlns:p14="http://schemas.microsoft.com/office/powerpoint/2010/main" val="208410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28600"/>
            <a:ext cx="7620000" cy="1143000"/>
          </a:xfrm>
        </p:spPr>
        <p:txBody>
          <a:bodyPr>
            <a:normAutofit/>
          </a:bodyPr>
          <a:lstStyle/>
          <a:p>
            <a:r>
              <a:rPr lang="en-US" b="1" cap="none" dirty="0">
                <a:solidFill>
                  <a:srgbClr val="002060"/>
                </a:solidFill>
              </a:rPr>
              <a:t>Awards and Scholarships</a:t>
            </a:r>
          </a:p>
        </p:txBody>
      </p:sp>
      <p:pic>
        <p:nvPicPr>
          <p:cNvPr id="4" name="Picture 3">
            <a:extLst>
              <a:ext uri="{FF2B5EF4-FFF2-40B4-BE49-F238E27FC236}">
                <a16:creationId xmlns:a16="http://schemas.microsoft.com/office/drawing/2014/main" id="{1250EC8A-F152-4A4E-A516-F3BFD518B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531644"/>
            <a:ext cx="2133600" cy="1236821"/>
          </a:xfrm>
          <a:prstGeom prst="rect">
            <a:avLst/>
          </a:prstGeom>
        </p:spPr>
      </p:pic>
      <p:sp>
        <p:nvSpPr>
          <p:cNvPr id="6" name="Content Placeholder 5">
            <a:extLst>
              <a:ext uri="{FF2B5EF4-FFF2-40B4-BE49-F238E27FC236}">
                <a16:creationId xmlns:a16="http://schemas.microsoft.com/office/drawing/2014/main" id="{98F0A4C1-0B1D-4356-B0FF-2E36E3E50658}"/>
              </a:ext>
            </a:extLst>
          </p:cNvPr>
          <p:cNvSpPr>
            <a:spLocks noGrp="1"/>
          </p:cNvSpPr>
          <p:nvPr>
            <p:ph idx="1"/>
          </p:nvPr>
        </p:nvSpPr>
        <p:spPr>
          <a:xfrm>
            <a:off x="4572000" y="1905000"/>
            <a:ext cx="4419600" cy="3352800"/>
          </a:xfrm>
        </p:spPr>
        <p:txBody>
          <a:bodyPr>
            <a:normAutofit/>
          </a:bodyPr>
          <a:lstStyle/>
          <a:p>
            <a:pPr marL="342900" indent="-342900">
              <a:buFont typeface="Arial" panose="020B0604020202020204" pitchFamily="34" charset="0"/>
              <a:buChar char="•"/>
            </a:pPr>
            <a:r>
              <a:rPr lang="en-US" dirty="0">
                <a:solidFill>
                  <a:schemeClr val="tx1"/>
                </a:solidFill>
              </a:rPr>
              <a:t>Student Scholarships</a:t>
            </a:r>
          </a:p>
          <a:p>
            <a:pPr marL="342900" indent="-342900">
              <a:buFont typeface="Arial" panose="020B0604020202020204" pitchFamily="34" charset="0"/>
              <a:buChar char="•"/>
            </a:pPr>
            <a:r>
              <a:rPr lang="en-US" dirty="0">
                <a:solidFill>
                  <a:schemeClr val="tx1"/>
                </a:solidFill>
              </a:rPr>
              <a:t>Professional Scholarships</a:t>
            </a:r>
          </a:p>
          <a:p>
            <a:pPr marL="342900" indent="-342900">
              <a:buFont typeface="Arial" panose="020B0604020202020204" pitchFamily="34" charset="0"/>
              <a:buChar char="•"/>
            </a:pPr>
            <a:r>
              <a:rPr lang="en-US" dirty="0">
                <a:solidFill>
                  <a:schemeClr val="tx1"/>
                </a:solidFill>
              </a:rPr>
              <a:t>Awards</a:t>
            </a:r>
          </a:p>
          <a:p>
            <a:pPr marL="342900" indent="-342900">
              <a:buFont typeface="Arial" panose="020B0604020202020204" pitchFamily="34" charset="0"/>
              <a:buChar char="•"/>
            </a:pPr>
            <a:r>
              <a:rPr lang="en-US" dirty="0">
                <a:solidFill>
                  <a:schemeClr val="tx1"/>
                </a:solidFill>
              </a:rPr>
              <a:t>New Professional Legislative Leadership Scholarship</a:t>
            </a:r>
          </a:p>
          <a:p>
            <a:pPr marL="342900" indent="-342900">
              <a:buFont typeface="Arial" panose="020B0604020202020204" pitchFamily="34" charset="0"/>
              <a:buChar char="•"/>
            </a:pPr>
            <a:r>
              <a:rPr lang="en-US" dirty="0">
                <a:solidFill>
                  <a:schemeClr val="tx1"/>
                </a:solidFill>
              </a:rPr>
              <a:t>Student Symposium Leadership Scholarship</a:t>
            </a:r>
          </a:p>
        </p:txBody>
      </p:sp>
      <p:pic>
        <p:nvPicPr>
          <p:cNvPr id="3" name="Picture 2">
            <a:extLst>
              <a:ext uri="{FF2B5EF4-FFF2-40B4-BE49-F238E27FC236}">
                <a16:creationId xmlns:a16="http://schemas.microsoft.com/office/drawing/2014/main" id="{D7CF060F-20A5-4DCC-8430-DED2545189F9}"/>
              </a:ext>
            </a:extLst>
          </p:cNvPr>
          <p:cNvPicPr>
            <a:picLocks noChangeAspect="1"/>
          </p:cNvPicPr>
          <p:nvPr/>
        </p:nvPicPr>
        <p:blipFill>
          <a:blip r:embed="rId4"/>
          <a:stretch>
            <a:fillRect/>
          </a:stretch>
        </p:blipFill>
        <p:spPr>
          <a:xfrm>
            <a:off x="1219200" y="1574705"/>
            <a:ext cx="2590800" cy="4572000"/>
          </a:xfrm>
          <a:prstGeom prst="rect">
            <a:avLst/>
          </a:prstGeom>
        </p:spPr>
      </p:pic>
    </p:spTree>
    <p:extLst>
      <p:ext uri="{BB962C8B-B14F-4D97-AF65-F5344CB8AC3E}">
        <p14:creationId xmlns:p14="http://schemas.microsoft.com/office/powerpoint/2010/main" val="1144324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28600"/>
            <a:ext cx="7620000" cy="1143000"/>
          </a:xfrm>
        </p:spPr>
        <p:txBody>
          <a:bodyPr>
            <a:normAutofit/>
          </a:bodyPr>
          <a:lstStyle/>
          <a:p>
            <a:r>
              <a:rPr lang="en-US" b="1" cap="none" dirty="0">
                <a:solidFill>
                  <a:srgbClr val="002060"/>
                </a:solidFill>
              </a:rPr>
              <a:t>HistoTalks: NSH Podcasts </a:t>
            </a:r>
          </a:p>
        </p:txBody>
      </p:sp>
      <p:pic>
        <p:nvPicPr>
          <p:cNvPr id="4" name="Picture 3">
            <a:extLst>
              <a:ext uri="{FF2B5EF4-FFF2-40B4-BE49-F238E27FC236}">
                <a16:creationId xmlns:a16="http://schemas.microsoft.com/office/drawing/2014/main" id="{1250EC8A-F152-4A4E-A516-F3BFD518B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531644"/>
            <a:ext cx="2133600" cy="1236821"/>
          </a:xfrm>
          <a:prstGeom prst="rect">
            <a:avLst/>
          </a:prstGeom>
        </p:spPr>
      </p:pic>
      <p:pic>
        <p:nvPicPr>
          <p:cNvPr id="5" name="Picture 4">
            <a:extLst>
              <a:ext uri="{FF2B5EF4-FFF2-40B4-BE49-F238E27FC236}">
                <a16:creationId xmlns:a16="http://schemas.microsoft.com/office/drawing/2014/main" id="{073B4FE7-F125-4ECE-9013-21030B060AEB}"/>
              </a:ext>
            </a:extLst>
          </p:cNvPr>
          <p:cNvPicPr>
            <a:picLocks noChangeAspect="1"/>
          </p:cNvPicPr>
          <p:nvPr/>
        </p:nvPicPr>
        <p:blipFill>
          <a:blip r:embed="rId4"/>
          <a:stretch>
            <a:fillRect/>
          </a:stretch>
        </p:blipFill>
        <p:spPr>
          <a:xfrm>
            <a:off x="514350" y="2191590"/>
            <a:ext cx="7924800" cy="3088099"/>
          </a:xfrm>
          <a:prstGeom prst="rect">
            <a:avLst/>
          </a:prstGeom>
        </p:spPr>
      </p:pic>
    </p:spTree>
    <p:extLst>
      <p:ext uri="{BB962C8B-B14F-4D97-AF65-F5344CB8AC3E}">
        <p14:creationId xmlns:p14="http://schemas.microsoft.com/office/powerpoint/2010/main" val="311232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28600"/>
            <a:ext cx="7620000" cy="1143000"/>
          </a:xfrm>
        </p:spPr>
        <p:txBody>
          <a:bodyPr>
            <a:normAutofit/>
          </a:bodyPr>
          <a:lstStyle/>
          <a:p>
            <a:r>
              <a:rPr lang="en-US" b="1" cap="none" dirty="0">
                <a:solidFill>
                  <a:srgbClr val="002060"/>
                </a:solidFill>
              </a:rPr>
              <a:t>Fixation on Histology</a:t>
            </a:r>
          </a:p>
        </p:txBody>
      </p:sp>
      <p:pic>
        <p:nvPicPr>
          <p:cNvPr id="4" name="Picture 3">
            <a:extLst>
              <a:ext uri="{FF2B5EF4-FFF2-40B4-BE49-F238E27FC236}">
                <a16:creationId xmlns:a16="http://schemas.microsoft.com/office/drawing/2014/main" id="{1250EC8A-F152-4A4E-A516-F3BFD518B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531644"/>
            <a:ext cx="2133600" cy="1236821"/>
          </a:xfrm>
          <a:prstGeom prst="rect">
            <a:avLst/>
          </a:prstGeom>
        </p:spPr>
      </p:pic>
      <p:sp>
        <p:nvSpPr>
          <p:cNvPr id="6" name="Content Placeholder 5">
            <a:extLst>
              <a:ext uri="{FF2B5EF4-FFF2-40B4-BE49-F238E27FC236}">
                <a16:creationId xmlns:a16="http://schemas.microsoft.com/office/drawing/2014/main" id="{98F0A4C1-0B1D-4356-B0FF-2E36E3E50658}"/>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solidFill>
                  <a:schemeClr val="tx1"/>
                </a:solidFill>
              </a:rPr>
              <a:t>Fixation on Histology: NSH’s blog featuring stories, advice and research from the histology field</a:t>
            </a:r>
          </a:p>
          <a:p>
            <a:pPr marL="342900" indent="-342900">
              <a:buFont typeface="Arial" panose="020B0604020202020204" pitchFamily="34" charset="0"/>
              <a:buChar char="•"/>
            </a:pPr>
            <a:r>
              <a:rPr lang="en-US" dirty="0">
                <a:solidFill>
                  <a:schemeClr val="tx1"/>
                </a:solidFill>
              </a:rPr>
              <a:t>Subscribe at </a:t>
            </a:r>
            <a:r>
              <a:rPr lang="en-US" dirty="0">
                <a:solidFill>
                  <a:schemeClr val="tx1"/>
                </a:solidFill>
                <a:hlinkClick r:id="rId4"/>
              </a:rPr>
              <a:t>https://www.fixationonhistology.com/home/</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Seeking writers for the blog: If you are interested in contributing, email </a:t>
            </a:r>
            <a:r>
              <a:rPr lang="en-US" dirty="0">
                <a:solidFill>
                  <a:schemeClr val="tx1"/>
                </a:solidFill>
                <a:hlinkClick r:id="rId5"/>
              </a:rPr>
              <a:t>Natalie@nsh.org</a:t>
            </a:r>
            <a:r>
              <a:rPr lang="en-US" dirty="0">
                <a:solidFill>
                  <a:schemeClr val="tx1"/>
                </a:solidFill>
              </a:rPr>
              <a:t> </a:t>
            </a:r>
          </a:p>
        </p:txBody>
      </p:sp>
      <p:pic>
        <p:nvPicPr>
          <p:cNvPr id="3" name="Picture 2">
            <a:extLst>
              <a:ext uri="{FF2B5EF4-FFF2-40B4-BE49-F238E27FC236}">
                <a16:creationId xmlns:a16="http://schemas.microsoft.com/office/drawing/2014/main" id="{52021CE0-F7BA-4889-B39B-44E393BB68ED}"/>
              </a:ext>
            </a:extLst>
          </p:cNvPr>
          <p:cNvPicPr>
            <a:picLocks noChangeAspect="1"/>
          </p:cNvPicPr>
          <p:nvPr/>
        </p:nvPicPr>
        <p:blipFill>
          <a:blip r:embed="rId6"/>
          <a:stretch>
            <a:fillRect/>
          </a:stretch>
        </p:blipFill>
        <p:spPr>
          <a:xfrm>
            <a:off x="685800" y="3877491"/>
            <a:ext cx="4630332" cy="2743200"/>
          </a:xfrm>
          <a:prstGeom prst="rect">
            <a:avLst/>
          </a:prstGeom>
        </p:spPr>
      </p:pic>
    </p:spTree>
    <p:extLst>
      <p:ext uri="{BB962C8B-B14F-4D97-AF65-F5344CB8AC3E}">
        <p14:creationId xmlns:p14="http://schemas.microsoft.com/office/powerpoint/2010/main" val="63697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28600"/>
            <a:ext cx="7620000" cy="1143000"/>
          </a:xfrm>
        </p:spPr>
        <p:txBody>
          <a:bodyPr>
            <a:normAutofit/>
          </a:bodyPr>
          <a:lstStyle/>
          <a:p>
            <a:r>
              <a:rPr lang="en-US" b="1" cap="none" dirty="0">
                <a:solidFill>
                  <a:srgbClr val="002060"/>
                </a:solidFill>
              </a:rPr>
              <a:t>Get Involved</a:t>
            </a:r>
          </a:p>
        </p:txBody>
      </p:sp>
      <p:pic>
        <p:nvPicPr>
          <p:cNvPr id="4" name="Picture 3">
            <a:extLst>
              <a:ext uri="{FF2B5EF4-FFF2-40B4-BE49-F238E27FC236}">
                <a16:creationId xmlns:a16="http://schemas.microsoft.com/office/drawing/2014/main" id="{1250EC8A-F152-4A4E-A516-F3BFD518B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531644"/>
            <a:ext cx="2133600" cy="1236821"/>
          </a:xfrm>
          <a:prstGeom prst="rect">
            <a:avLst/>
          </a:prstGeom>
        </p:spPr>
      </p:pic>
      <p:sp>
        <p:nvSpPr>
          <p:cNvPr id="5" name="Content Placeholder 4">
            <a:extLst>
              <a:ext uri="{FF2B5EF4-FFF2-40B4-BE49-F238E27FC236}">
                <a16:creationId xmlns:a16="http://schemas.microsoft.com/office/drawing/2014/main" id="{470D5B52-8F4C-42A0-BC03-407CB0C9B921}"/>
              </a:ext>
            </a:extLst>
          </p:cNvPr>
          <p:cNvSpPr>
            <a:spLocks noGrp="1"/>
          </p:cNvSpPr>
          <p:nvPr>
            <p:ph idx="1"/>
          </p:nvPr>
        </p:nvSpPr>
        <p:spPr>
          <a:xfrm>
            <a:off x="685800" y="1524001"/>
            <a:ext cx="7620000" cy="457200"/>
          </a:xfrm>
        </p:spPr>
        <p:txBody>
          <a:bodyPr/>
          <a:lstStyle/>
          <a:p>
            <a:r>
              <a:rPr lang="en-US" b="1" dirty="0"/>
              <a:t>nsh.org/membership/volunteer</a:t>
            </a:r>
          </a:p>
        </p:txBody>
      </p:sp>
      <p:pic>
        <p:nvPicPr>
          <p:cNvPr id="8" name="Picture 7">
            <a:extLst>
              <a:ext uri="{FF2B5EF4-FFF2-40B4-BE49-F238E27FC236}">
                <a16:creationId xmlns:a16="http://schemas.microsoft.com/office/drawing/2014/main" id="{9BE6A8B3-D437-4E5A-BF23-B103CCF9674B}"/>
              </a:ext>
            </a:extLst>
          </p:cNvPr>
          <p:cNvPicPr>
            <a:picLocks noChangeAspect="1"/>
          </p:cNvPicPr>
          <p:nvPr/>
        </p:nvPicPr>
        <p:blipFill>
          <a:blip r:embed="rId4"/>
          <a:stretch>
            <a:fillRect/>
          </a:stretch>
        </p:blipFill>
        <p:spPr>
          <a:xfrm>
            <a:off x="505691" y="2112820"/>
            <a:ext cx="6400800" cy="4518820"/>
          </a:xfrm>
          <a:prstGeom prst="rect">
            <a:avLst/>
          </a:prstGeom>
        </p:spPr>
      </p:pic>
    </p:spTree>
    <p:extLst>
      <p:ext uri="{BB962C8B-B14F-4D97-AF65-F5344CB8AC3E}">
        <p14:creationId xmlns:p14="http://schemas.microsoft.com/office/powerpoint/2010/main" val="224728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097784-ACE1-46A8-83BA-3ACC4F4361BB}"/>
              </a:ext>
            </a:extLst>
          </p:cNvPr>
          <p:cNvSpPr>
            <a:spLocks noGrp="1"/>
          </p:cNvSpPr>
          <p:nvPr>
            <p:ph type="ctrTitle"/>
          </p:nvPr>
        </p:nvSpPr>
        <p:spPr>
          <a:xfrm>
            <a:off x="533400" y="1485900"/>
            <a:ext cx="8001000" cy="1143000"/>
          </a:xfrm>
        </p:spPr>
        <p:txBody>
          <a:bodyPr/>
          <a:lstStyle/>
          <a:p>
            <a:r>
              <a:rPr lang="en-US" b="1" cap="none" dirty="0"/>
              <a:t>Not an NSH member? Join online at </a:t>
            </a:r>
          </a:p>
        </p:txBody>
      </p:sp>
      <p:pic>
        <p:nvPicPr>
          <p:cNvPr id="2" name="Picture 1">
            <a:extLst>
              <a:ext uri="{FF2B5EF4-FFF2-40B4-BE49-F238E27FC236}">
                <a16:creationId xmlns:a16="http://schemas.microsoft.com/office/drawing/2014/main" id="{C3E9849F-7176-4C61-93BB-222DC90306C7}"/>
              </a:ext>
            </a:extLst>
          </p:cNvPr>
          <p:cNvPicPr>
            <a:picLocks noChangeAspect="1"/>
          </p:cNvPicPr>
          <p:nvPr/>
        </p:nvPicPr>
        <p:blipFill>
          <a:blip r:embed="rId3"/>
          <a:stretch>
            <a:fillRect/>
          </a:stretch>
        </p:blipFill>
        <p:spPr>
          <a:xfrm>
            <a:off x="533400" y="3810000"/>
            <a:ext cx="5067300" cy="2832711"/>
          </a:xfrm>
          <a:prstGeom prst="rect">
            <a:avLst/>
          </a:prstGeom>
        </p:spPr>
      </p:pic>
      <p:sp>
        <p:nvSpPr>
          <p:cNvPr id="5" name="Title 3">
            <a:extLst>
              <a:ext uri="{FF2B5EF4-FFF2-40B4-BE49-F238E27FC236}">
                <a16:creationId xmlns:a16="http://schemas.microsoft.com/office/drawing/2014/main" id="{3115D004-804B-42AE-8A18-3BC85A850D69}"/>
              </a:ext>
            </a:extLst>
          </p:cNvPr>
          <p:cNvSpPr txBox="1">
            <a:spLocks/>
          </p:cNvSpPr>
          <p:nvPr/>
        </p:nvSpPr>
        <p:spPr>
          <a:xfrm>
            <a:off x="533400" y="2438400"/>
            <a:ext cx="7543800" cy="11430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600" kern="1200" cap="all" spc="-80" baseline="0">
                <a:solidFill>
                  <a:schemeClr val="tx1">
                    <a:lumMod val="65000"/>
                    <a:lumOff val="35000"/>
                  </a:schemeClr>
                </a:solidFill>
                <a:latin typeface="Segoe" pitchFamily="34" charset="0"/>
                <a:ea typeface="+mj-ea"/>
                <a:cs typeface="+mj-cs"/>
              </a:defRPr>
            </a:lvl1pPr>
          </a:lstStyle>
          <a:p>
            <a:r>
              <a:rPr lang="en-US" b="1" cap="none" dirty="0"/>
              <a:t>https://www.nsh.org/membership/nsh-membership</a:t>
            </a:r>
          </a:p>
        </p:txBody>
      </p:sp>
      <p:pic>
        <p:nvPicPr>
          <p:cNvPr id="7" name="Picture 6">
            <a:extLst>
              <a:ext uri="{FF2B5EF4-FFF2-40B4-BE49-F238E27FC236}">
                <a16:creationId xmlns:a16="http://schemas.microsoft.com/office/drawing/2014/main" id="{DBF0F18B-E41D-4AC2-8B5E-88D473AB7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748" y="5257800"/>
            <a:ext cx="2554652" cy="1480899"/>
          </a:xfrm>
          <a:prstGeom prst="rect">
            <a:avLst/>
          </a:prstGeom>
        </p:spPr>
      </p:pic>
    </p:spTree>
    <p:extLst>
      <p:ext uri="{BB962C8B-B14F-4D97-AF65-F5344CB8AC3E}">
        <p14:creationId xmlns:p14="http://schemas.microsoft.com/office/powerpoint/2010/main" val="412905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097784-ACE1-46A8-83BA-3ACC4F4361BB}"/>
              </a:ext>
            </a:extLst>
          </p:cNvPr>
          <p:cNvSpPr>
            <a:spLocks noGrp="1"/>
          </p:cNvSpPr>
          <p:nvPr>
            <p:ph type="title"/>
          </p:nvPr>
        </p:nvSpPr>
        <p:spPr/>
        <p:txBody>
          <a:bodyPr/>
          <a:lstStyle/>
          <a:p>
            <a:r>
              <a:rPr lang="en-US" b="1" cap="none" dirty="0">
                <a:solidFill>
                  <a:srgbClr val="002060"/>
                </a:solidFill>
              </a:rPr>
              <a:t>Questions?</a:t>
            </a:r>
          </a:p>
        </p:txBody>
      </p:sp>
      <p:sp>
        <p:nvSpPr>
          <p:cNvPr id="3" name="Content Placeholder 2">
            <a:extLst>
              <a:ext uri="{FF2B5EF4-FFF2-40B4-BE49-F238E27FC236}">
                <a16:creationId xmlns:a16="http://schemas.microsoft.com/office/drawing/2014/main" id="{D936C8F4-C452-4BE1-B37B-E46D02846001}"/>
              </a:ext>
            </a:extLst>
          </p:cNvPr>
          <p:cNvSpPr>
            <a:spLocks noGrp="1"/>
          </p:cNvSpPr>
          <p:nvPr>
            <p:ph idx="1"/>
          </p:nvPr>
        </p:nvSpPr>
        <p:spPr/>
        <p:txBody>
          <a:bodyPr/>
          <a:lstStyle/>
          <a:p>
            <a:pPr algn="ctr"/>
            <a:endParaRPr lang="en-US" dirty="0"/>
          </a:p>
          <a:p>
            <a:pPr algn="ctr"/>
            <a:endParaRPr lang="en-US" dirty="0"/>
          </a:p>
          <a:p>
            <a:pPr algn="ctr"/>
            <a:r>
              <a:rPr lang="en-US" dirty="0"/>
              <a:t>[Your name here]</a:t>
            </a:r>
          </a:p>
          <a:p>
            <a:pPr algn="ctr"/>
            <a:r>
              <a:rPr lang="en-US" dirty="0"/>
              <a:t>[your email – or </a:t>
            </a:r>
            <a:r>
              <a:rPr lang="en-US" dirty="0">
                <a:hlinkClick r:id="rId3"/>
              </a:rPr>
              <a:t>histo@nsh.org</a:t>
            </a:r>
            <a:r>
              <a:rPr lang="en-US" dirty="0"/>
              <a:t>]</a:t>
            </a:r>
          </a:p>
          <a:p>
            <a:pPr algn="ctr"/>
            <a:r>
              <a:rPr lang="en-US" dirty="0"/>
              <a:t>443-535-5060</a:t>
            </a:r>
          </a:p>
        </p:txBody>
      </p:sp>
      <p:pic>
        <p:nvPicPr>
          <p:cNvPr id="7" name="Picture 6">
            <a:extLst>
              <a:ext uri="{FF2B5EF4-FFF2-40B4-BE49-F238E27FC236}">
                <a16:creationId xmlns:a16="http://schemas.microsoft.com/office/drawing/2014/main" id="{DBF0F18B-E41D-4AC2-8B5E-88D473AB7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748" y="5257800"/>
            <a:ext cx="2554652" cy="1480899"/>
          </a:xfrm>
          <a:prstGeom prst="rect">
            <a:avLst/>
          </a:prstGeom>
        </p:spPr>
      </p:pic>
    </p:spTree>
    <p:extLst>
      <p:ext uri="{BB962C8B-B14F-4D97-AF65-F5344CB8AC3E}">
        <p14:creationId xmlns:p14="http://schemas.microsoft.com/office/powerpoint/2010/main" val="177214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28600"/>
            <a:ext cx="7620000" cy="1143000"/>
          </a:xfrm>
        </p:spPr>
        <p:txBody>
          <a:bodyPr>
            <a:normAutofit/>
          </a:bodyPr>
          <a:lstStyle/>
          <a:p>
            <a:r>
              <a:rPr lang="en-US" b="1" cap="none" dirty="0">
                <a:solidFill>
                  <a:srgbClr val="002060"/>
                </a:solidFill>
              </a:rPr>
              <a:t>Education to Advance your Career</a:t>
            </a:r>
          </a:p>
        </p:txBody>
      </p:sp>
      <p:sp>
        <p:nvSpPr>
          <p:cNvPr id="3" name="Content Placeholder 2"/>
          <p:cNvSpPr>
            <a:spLocks noGrp="1"/>
          </p:cNvSpPr>
          <p:nvPr>
            <p:ph idx="1"/>
          </p:nvPr>
        </p:nvSpPr>
        <p:spPr>
          <a:xfrm>
            <a:off x="685800" y="1524000"/>
            <a:ext cx="7620000" cy="1371600"/>
          </a:xfrm>
        </p:spPr>
        <p:txBody>
          <a:bodyPr>
            <a:normAutofit/>
          </a:bodyPr>
          <a:lstStyle/>
          <a:p>
            <a:r>
              <a:rPr lang="en-US" sz="2400" dirty="0">
                <a:solidFill>
                  <a:schemeClr val="tx1"/>
                </a:solidFill>
              </a:rPr>
              <a:t>NSH is the leading provider of histology focused education. Opportunities for continuing education this year include: </a:t>
            </a:r>
          </a:p>
        </p:txBody>
      </p:sp>
      <p:pic>
        <p:nvPicPr>
          <p:cNvPr id="4" name="Picture 3">
            <a:extLst>
              <a:ext uri="{FF2B5EF4-FFF2-40B4-BE49-F238E27FC236}">
                <a16:creationId xmlns:a16="http://schemas.microsoft.com/office/drawing/2014/main" id="{1250EC8A-F152-4A4E-A516-F3BFD518B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531644"/>
            <a:ext cx="2133600" cy="1236821"/>
          </a:xfrm>
          <a:prstGeom prst="rect">
            <a:avLst/>
          </a:prstGeom>
        </p:spPr>
      </p:pic>
      <p:sp>
        <p:nvSpPr>
          <p:cNvPr id="10" name="TextBox 9">
            <a:extLst>
              <a:ext uri="{FF2B5EF4-FFF2-40B4-BE49-F238E27FC236}">
                <a16:creationId xmlns:a16="http://schemas.microsoft.com/office/drawing/2014/main" id="{71DE4235-DCD5-40A4-9A41-FDBA06B2042D}"/>
              </a:ext>
            </a:extLst>
          </p:cNvPr>
          <p:cNvSpPr txBox="1"/>
          <p:nvPr/>
        </p:nvSpPr>
        <p:spPr>
          <a:xfrm>
            <a:off x="4504509" y="3050177"/>
            <a:ext cx="4419600" cy="266226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Segoe"/>
              </a:rPr>
              <a:t>6 Free Contact Hours Annually available to </a:t>
            </a:r>
            <a:r>
              <a:rPr lang="en-US" sz="2400" b="1" u="sng" dirty="0">
                <a:latin typeface="Segoe"/>
              </a:rPr>
              <a:t>members</a:t>
            </a:r>
            <a:r>
              <a:rPr lang="en-US" sz="2400" dirty="0">
                <a:latin typeface="Segoe"/>
              </a:rPr>
              <a:t> through publication quizzes: </a:t>
            </a:r>
            <a:r>
              <a:rPr lang="en-US" sz="2400" dirty="0">
                <a:latin typeface="Segoe"/>
                <a:hlinkClick r:id="rId4"/>
              </a:rPr>
              <a:t>https://www.nsh.org/learn/earn-free-hours</a:t>
            </a:r>
            <a:endParaRPr lang="en-US" sz="2400" dirty="0">
              <a:latin typeface="Segoe"/>
            </a:endParaRPr>
          </a:p>
          <a:p>
            <a:endParaRPr lang="en-US" dirty="0"/>
          </a:p>
        </p:txBody>
      </p:sp>
      <p:pic>
        <p:nvPicPr>
          <p:cNvPr id="5" name="Picture 4">
            <a:extLst>
              <a:ext uri="{FF2B5EF4-FFF2-40B4-BE49-F238E27FC236}">
                <a16:creationId xmlns:a16="http://schemas.microsoft.com/office/drawing/2014/main" id="{047925BC-2456-4B77-8A43-A17F149CA3A0}"/>
              </a:ext>
            </a:extLst>
          </p:cNvPr>
          <p:cNvPicPr>
            <a:picLocks noChangeAspect="1"/>
          </p:cNvPicPr>
          <p:nvPr/>
        </p:nvPicPr>
        <p:blipFill>
          <a:blip r:embed="rId5"/>
          <a:stretch>
            <a:fillRect/>
          </a:stretch>
        </p:blipFill>
        <p:spPr>
          <a:xfrm>
            <a:off x="361950" y="2895600"/>
            <a:ext cx="4114800" cy="2557587"/>
          </a:xfrm>
          <a:prstGeom prst="rect">
            <a:avLst/>
          </a:prstGeom>
        </p:spPr>
      </p:pic>
    </p:spTree>
    <p:extLst>
      <p:ext uri="{BB962C8B-B14F-4D97-AF65-F5344CB8AC3E}">
        <p14:creationId xmlns:p14="http://schemas.microsoft.com/office/powerpoint/2010/main" val="54553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28600"/>
            <a:ext cx="7620000" cy="1029087"/>
          </a:xfrm>
        </p:spPr>
        <p:txBody>
          <a:bodyPr>
            <a:normAutofit/>
          </a:bodyPr>
          <a:lstStyle/>
          <a:p>
            <a:r>
              <a:rPr lang="en-US" b="1" cap="none" dirty="0">
                <a:solidFill>
                  <a:srgbClr val="002060"/>
                </a:solidFill>
              </a:rPr>
              <a:t>Education to Advance your Career</a:t>
            </a:r>
          </a:p>
        </p:txBody>
      </p:sp>
      <p:sp>
        <p:nvSpPr>
          <p:cNvPr id="13" name="TextBox 12">
            <a:extLst>
              <a:ext uri="{FF2B5EF4-FFF2-40B4-BE49-F238E27FC236}">
                <a16:creationId xmlns:a16="http://schemas.microsoft.com/office/drawing/2014/main" id="{0540016A-A31F-407C-ACEF-78796B24E455}"/>
              </a:ext>
            </a:extLst>
          </p:cNvPr>
          <p:cNvSpPr txBox="1"/>
          <p:nvPr/>
        </p:nvSpPr>
        <p:spPr>
          <a:xfrm>
            <a:off x="398137" y="1270914"/>
            <a:ext cx="8347724" cy="2693045"/>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US" sz="2400" dirty="0">
                <a:latin typeface="Segoe"/>
              </a:rPr>
              <a:t>Digital Pathology Certificate of Completion: New Modules</a:t>
            </a:r>
          </a:p>
          <a:p>
            <a:pPr marL="342900" indent="-342900">
              <a:spcAft>
                <a:spcPts val="600"/>
              </a:spcAft>
              <a:buFont typeface="Wingdings" panose="05000000000000000000" pitchFamily="2" charset="2"/>
              <a:buChar char="§"/>
            </a:pPr>
            <a:r>
              <a:rPr lang="en-US" sz="2400" dirty="0">
                <a:latin typeface="Segoe"/>
              </a:rPr>
              <a:t>IHC Hands-On Forum:  Midwest and West</a:t>
            </a:r>
          </a:p>
          <a:p>
            <a:pPr marL="342900" indent="-342900">
              <a:spcAft>
                <a:spcPts val="600"/>
              </a:spcAft>
              <a:buFont typeface="Wingdings" panose="05000000000000000000" pitchFamily="2" charset="2"/>
              <a:buChar char="§"/>
            </a:pPr>
            <a:r>
              <a:rPr lang="en-US" sz="2400" dirty="0">
                <a:latin typeface="Segoe"/>
              </a:rPr>
              <a:t>QIHC Prep Course/NEW QIHC Study Group</a:t>
            </a:r>
          </a:p>
          <a:p>
            <a:pPr marL="342900" indent="-342900">
              <a:spcAft>
                <a:spcPts val="600"/>
              </a:spcAft>
              <a:buFont typeface="Wingdings" panose="05000000000000000000" pitchFamily="2" charset="2"/>
              <a:buChar char="§"/>
            </a:pPr>
            <a:r>
              <a:rPr lang="en-US" sz="2400" dirty="0">
                <a:latin typeface="Segoe"/>
              </a:rPr>
              <a:t>HT Prep Course / HTL Prep Course coming soon</a:t>
            </a:r>
          </a:p>
          <a:p>
            <a:pPr marL="342900" indent="-342900">
              <a:spcAft>
                <a:spcPts val="600"/>
              </a:spcAft>
              <a:buFont typeface="Wingdings" panose="05000000000000000000" pitchFamily="2" charset="2"/>
              <a:buChar char="§"/>
            </a:pPr>
            <a:r>
              <a:rPr lang="en-US" sz="2400" dirty="0">
                <a:latin typeface="Segoe"/>
              </a:rPr>
              <a:t>QLS Prep Course</a:t>
            </a:r>
          </a:p>
          <a:p>
            <a:pPr marL="342900" indent="-342900">
              <a:spcAft>
                <a:spcPts val="600"/>
              </a:spcAft>
              <a:buFont typeface="Wingdings" panose="05000000000000000000" pitchFamily="2" charset="2"/>
              <a:buChar char="§"/>
            </a:pPr>
            <a:r>
              <a:rPr lang="en-US" sz="2400" dirty="0">
                <a:latin typeface="Segoe"/>
              </a:rPr>
              <a:t>Florida Mandatory Education Package</a:t>
            </a:r>
          </a:p>
        </p:txBody>
      </p:sp>
      <p:pic>
        <p:nvPicPr>
          <p:cNvPr id="3" name="Picture 2">
            <a:extLst>
              <a:ext uri="{FF2B5EF4-FFF2-40B4-BE49-F238E27FC236}">
                <a16:creationId xmlns:a16="http://schemas.microsoft.com/office/drawing/2014/main" id="{7ED5E2B6-A955-4F9D-B16E-A968CEB821DB}"/>
              </a:ext>
            </a:extLst>
          </p:cNvPr>
          <p:cNvPicPr>
            <a:picLocks noChangeAspect="1"/>
          </p:cNvPicPr>
          <p:nvPr/>
        </p:nvPicPr>
        <p:blipFill>
          <a:blip r:embed="rId3"/>
          <a:stretch>
            <a:fillRect/>
          </a:stretch>
        </p:blipFill>
        <p:spPr>
          <a:xfrm>
            <a:off x="398137" y="3956551"/>
            <a:ext cx="8347725" cy="2858587"/>
          </a:xfrm>
          <a:prstGeom prst="rect">
            <a:avLst/>
          </a:prstGeom>
        </p:spPr>
      </p:pic>
    </p:spTree>
    <p:extLst>
      <p:ext uri="{BB962C8B-B14F-4D97-AF65-F5344CB8AC3E}">
        <p14:creationId xmlns:p14="http://schemas.microsoft.com/office/powerpoint/2010/main" val="338404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28600"/>
            <a:ext cx="7620000" cy="1029087"/>
          </a:xfrm>
        </p:spPr>
        <p:txBody>
          <a:bodyPr>
            <a:normAutofit/>
          </a:bodyPr>
          <a:lstStyle/>
          <a:p>
            <a:r>
              <a:rPr lang="en-US" b="1" cap="none" dirty="0">
                <a:solidFill>
                  <a:srgbClr val="002060"/>
                </a:solidFill>
              </a:rPr>
              <a:t>Education to Advance your Career</a:t>
            </a:r>
          </a:p>
        </p:txBody>
      </p:sp>
      <p:sp>
        <p:nvSpPr>
          <p:cNvPr id="10" name="TextBox 9">
            <a:extLst>
              <a:ext uri="{FF2B5EF4-FFF2-40B4-BE49-F238E27FC236}">
                <a16:creationId xmlns:a16="http://schemas.microsoft.com/office/drawing/2014/main" id="{71DE4235-DCD5-40A4-9A41-FDBA06B2042D}"/>
              </a:ext>
            </a:extLst>
          </p:cNvPr>
          <p:cNvSpPr txBox="1"/>
          <p:nvPr/>
        </p:nvSpPr>
        <p:spPr>
          <a:xfrm>
            <a:off x="4470050" y="1275272"/>
            <a:ext cx="4445349" cy="6093976"/>
          </a:xfrm>
          <a:prstGeom prst="rect">
            <a:avLst/>
          </a:prstGeom>
          <a:noFill/>
        </p:spPr>
        <p:txBody>
          <a:bodyPr wrap="square" rtlCol="0">
            <a:spAutoFit/>
          </a:bodyPr>
          <a:lstStyle/>
          <a:p>
            <a:pPr>
              <a:spcAft>
                <a:spcPts val="600"/>
              </a:spcAft>
            </a:pPr>
            <a:r>
              <a:rPr lang="en-US" sz="2200" b="1" dirty="0">
                <a:latin typeface="Segoe"/>
              </a:rPr>
              <a:t>Annual Symposium/Convention (Oct. 16-21)</a:t>
            </a:r>
          </a:p>
          <a:p>
            <a:pPr marL="342900" indent="-342900">
              <a:spcAft>
                <a:spcPts val="600"/>
              </a:spcAft>
              <a:buFont typeface="Arial" panose="020B0604020202020204" pitchFamily="34" charset="0"/>
              <a:buChar char="•"/>
            </a:pPr>
            <a:r>
              <a:rPr lang="en-US" sz="2400" dirty="0">
                <a:latin typeface="Segoe"/>
              </a:rPr>
              <a:t>Reno, NV featuring GREAT room rates!</a:t>
            </a:r>
          </a:p>
          <a:p>
            <a:pPr marL="342900" indent="-342900">
              <a:spcAft>
                <a:spcPts val="600"/>
              </a:spcAft>
              <a:buFont typeface="Arial" panose="020B0604020202020204" pitchFamily="34" charset="0"/>
              <a:buChar char="•"/>
            </a:pPr>
            <a:r>
              <a:rPr lang="en-US" sz="2400" dirty="0">
                <a:latin typeface="Segoe"/>
              </a:rPr>
              <a:t>2019 Session format &amp; pricing was a success</a:t>
            </a:r>
          </a:p>
          <a:p>
            <a:pPr marL="342900" indent="-342900">
              <a:spcAft>
                <a:spcPts val="600"/>
              </a:spcAft>
              <a:buFont typeface="Arial" panose="020B0604020202020204" pitchFamily="34" charset="0"/>
              <a:buChar char="•"/>
            </a:pPr>
            <a:r>
              <a:rPr lang="en-US" sz="2400" dirty="0">
                <a:latin typeface="Segoe"/>
              </a:rPr>
              <a:t>Opening reception for ALL on Saturday night </a:t>
            </a:r>
          </a:p>
          <a:p>
            <a:pPr marL="342900" indent="-342900">
              <a:spcAft>
                <a:spcPts val="600"/>
              </a:spcAft>
              <a:buFont typeface="Arial" panose="020B0604020202020204" pitchFamily="34" charset="0"/>
              <a:buChar char="•"/>
            </a:pPr>
            <a:r>
              <a:rPr lang="en-US" sz="2400" dirty="0">
                <a:latin typeface="Segoe"/>
              </a:rPr>
              <a:t>Awards moves to general sessions</a:t>
            </a:r>
          </a:p>
          <a:p>
            <a:pPr marL="342900" indent="-342900">
              <a:spcAft>
                <a:spcPts val="600"/>
              </a:spcAft>
              <a:buFont typeface="Arial" panose="020B0604020202020204" pitchFamily="34" charset="0"/>
              <a:buChar char="•"/>
            </a:pPr>
            <a:r>
              <a:rPr lang="en-US" sz="2400" dirty="0">
                <a:latin typeface="Segoe"/>
              </a:rPr>
              <a:t>House of Delegates moves to Tuesday</a:t>
            </a:r>
          </a:p>
          <a:p>
            <a:pPr marL="342900" indent="-342900">
              <a:spcAft>
                <a:spcPts val="600"/>
              </a:spcAft>
              <a:buFont typeface="Arial" panose="020B0604020202020204" pitchFamily="34" charset="0"/>
              <a:buChar char="•"/>
            </a:pPr>
            <a:endParaRPr lang="en-US" sz="2400" dirty="0">
              <a:latin typeface="Segoe"/>
            </a:endParaRPr>
          </a:p>
          <a:p>
            <a:pPr>
              <a:spcAft>
                <a:spcPts val="600"/>
              </a:spcAft>
            </a:pPr>
            <a:endParaRPr lang="en-US" sz="2400" dirty="0">
              <a:latin typeface="Segoe"/>
            </a:endParaRP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A8826966-22DE-47AC-8B04-DFA2209AE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254338"/>
            <a:ext cx="3773283" cy="1622917"/>
          </a:xfrm>
          <a:prstGeom prst="rect">
            <a:avLst/>
          </a:prstGeom>
        </p:spPr>
      </p:pic>
      <p:pic>
        <p:nvPicPr>
          <p:cNvPr id="6" name="Picture 5" descr="A group of people sitting at a table&#10;&#10;Description automatically generated">
            <a:extLst>
              <a:ext uri="{FF2B5EF4-FFF2-40B4-BE49-F238E27FC236}">
                <a16:creationId xmlns:a16="http://schemas.microsoft.com/office/drawing/2014/main" id="{AF645827-557E-41C0-BF0A-B744EAAD1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240" y="2877255"/>
            <a:ext cx="2895600" cy="1930400"/>
          </a:xfrm>
          <a:prstGeom prst="rect">
            <a:avLst/>
          </a:prstGeom>
        </p:spPr>
      </p:pic>
      <p:pic>
        <p:nvPicPr>
          <p:cNvPr id="8" name="Picture 7" descr="A group of people in a room&#10;&#10;Description automatically generated">
            <a:extLst>
              <a:ext uri="{FF2B5EF4-FFF2-40B4-BE49-F238E27FC236}">
                <a16:creationId xmlns:a16="http://schemas.microsoft.com/office/drawing/2014/main" id="{9599D951-5214-4048-8CA4-E696DEAC4E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764" y="4835288"/>
            <a:ext cx="2894076" cy="1929384"/>
          </a:xfrm>
          <a:prstGeom prst="rect">
            <a:avLst/>
          </a:prstGeom>
        </p:spPr>
      </p:pic>
    </p:spTree>
    <p:extLst>
      <p:ext uri="{BB962C8B-B14F-4D97-AF65-F5344CB8AC3E}">
        <p14:creationId xmlns:p14="http://schemas.microsoft.com/office/powerpoint/2010/main" val="87125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28600"/>
            <a:ext cx="7620000" cy="1143000"/>
          </a:xfrm>
        </p:spPr>
        <p:txBody>
          <a:bodyPr>
            <a:normAutofit/>
          </a:bodyPr>
          <a:lstStyle/>
          <a:p>
            <a:r>
              <a:rPr lang="en-US" b="1" cap="none" dirty="0">
                <a:solidFill>
                  <a:srgbClr val="002060"/>
                </a:solidFill>
              </a:rPr>
              <a:t>Workforce Development</a:t>
            </a:r>
          </a:p>
        </p:txBody>
      </p:sp>
      <p:pic>
        <p:nvPicPr>
          <p:cNvPr id="4" name="Picture 3">
            <a:extLst>
              <a:ext uri="{FF2B5EF4-FFF2-40B4-BE49-F238E27FC236}">
                <a16:creationId xmlns:a16="http://schemas.microsoft.com/office/drawing/2014/main" id="{1250EC8A-F152-4A4E-A516-F3BFD518B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531644"/>
            <a:ext cx="2133600" cy="1236821"/>
          </a:xfrm>
          <a:prstGeom prst="rect">
            <a:avLst/>
          </a:prstGeom>
        </p:spPr>
      </p:pic>
      <p:sp>
        <p:nvSpPr>
          <p:cNvPr id="5" name="Content Placeholder 2">
            <a:extLst>
              <a:ext uri="{FF2B5EF4-FFF2-40B4-BE49-F238E27FC236}">
                <a16:creationId xmlns:a16="http://schemas.microsoft.com/office/drawing/2014/main" id="{3752403F-FE60-4FA1-9DDD-B0FBEE737354}"/>
              </a:ext>
            </a:extLst>
          </p:cNvPr>
          <p:cNvSpPr txBox="1">
            <a:spLocks/>
          </p:cNvSpPr>
          <p:nvPr/>
        </p:nvSpPr>
        <p:spPr>
          <a:xfrm>
            <a:off x="3886200" y="2558871"/>
            <a:ext cx="4724400" cy="1740258"/>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spcAft>
                <a:spcPts val="600"/>
              </a:spcAft>
              <a:buFont typeface="Arial" pitchFamily="34" charset="0"/>
              <a:buNone/>
              <a:defRPr sz="2200" b="0" kern="1200">
                <a:solidFill>
                  <a:schemeClr val="bg1">
                    <a:lumMod val="50000"/>
                  </a:schemeClr>
                </a:solidFill>
                <a:latin typeface="Segoe"/>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Segoe"/>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bg1">
                    <a:lumMod val="50000"/>
                  </a:schemeClr>
                </a:solidFill>
                <a:latin typeface="Segoe"/>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2800" b="1" dirty="0">
                <a:solidFill>
                  <a:schemeClr val="tx1"/>
                </a:solidFill>
              </a:rPr>
              <a:t>Lab Webinars</a:t>
            </a:r>
          </a:p>
          <a:p>
            <a:pPr marL="342900" indent="-342900">
              <a:buFont typeface="Arial" panose="020B0604020202020204" pitchFamily="34" charset="0"/>
              <a:buChar char="•"/>
            </a:pPr>
            <a:r>
              <a:rPr lang="en-US" sz="2800" b="1" dirty="0">
                <a:solidFill>
                  <a:schemeClr val="tx1"/>
                </a:solidFill>
              </a:rPr>
              <a:t>2019 Workload Study</a:t>
            </a:r>
          </a:p>
          <a:p>
            <a:pPr marL="342900" indent="-342900">
              <a:buFont typeface="Arial" panose="020B0604020202020204" pitchFamily="34" charset="0"/>
              <a:buChar char="•"/>
            </a:pPr>
            <a:r>
              <a:rPr lang="en-US" sz="2800" b="1" dirty="0">
                <a:solidFill>
                  <a:schemeClr val="tx1"/>
                </a:solidFill>
              </a:rPr>
              <a:t>New Infographics</a:t>
            </a:r>
            <a:endParaRPr lang="en-US" sz="2800" dirty="0">
              <a:solidFill>
                <a:schemeClr val="tx1"/>
              </a:solidFill>
            </a:endParaRPr>
          </a:p>
          <a:p>
            <a:pPr marL="342900" indent="-342900">
              <a:buFont typeface="Arial" panose="020B0604020202020204" pitchFamily="34" charset="0"/>
              <a:buChar char="•"/>
            </a:pPr>
            <a:endParaRPr lang="en-US" sz="2400" dirty="0">
              <a:solidFill>
                <a:schemeClr val="tx1"/>
              </a:solidFill>
            </a:endParaRPr>
          </a:p>
        </p:txBody>
      </p:sp>
      <p:pic>
        <p:nvPicPr>
          <p:cNvPr id="7" name="Picture 6">
            <a:extLst>
              <a:ext uri="{FF2B5EF4-FFF2-40B4-BE49-F238E27FC236}">
                <a16:creationId xmlns:a16="http://schemas.microsoft.com/office/drawing/2014/main" id="{383FD0D9-D5D8-4EE3-890F-016E821B93F5}"/>
              </a:ext>
            </a:extLst>
          </p:cNvPr>
          <p:cNvPicPr>
            <a:picLocks noChangeAspect="1"/>
          </p:cNvPicPr>
          <p:nvPr/>
        </p:nvPicPr>
        <p:blipFill>
          <a:blip r:embed="rId4"/>
          <a:stretch>
            <a:fillRect/>
          </a:stretch>
        </p:blipFill>
        <p:spPr>
          <a:xfrm>
            <a:off x="841230" y="1516739"/>
            <a:ext cx="1784639" cy="2317945"/>
          </a:xfrm>
          <a:prstGeom prst="rect">
            <a:avLst/>
          </a:prstGeom>
        </p:spPr>
      </p:pic>
      <p:pic>
        <p:nvPicPr>
          <p:cNvPr id="8" name="Picture 7">
            <a:extLst>
              <a:ext uri="{FF2B5EF4-FFF2-40B4-BE49-F238E27FC236}">
                <a16:creationId xmlns:a16="http://schemas.microsoft.com/office/drawing/2014/main" id="{4EAF5131-0712-496B-9254-992B645E2C12}"/>
              </a:ext>
            </a:extLst>
          </p:cNvPr>
          <p:cNvPicPr>
            <a:picLocks noChangeAspect="1"/>
          </p:cNvPicPr>
          <p:nvPr/>
        </p:nvPicPr>
        <p:blipFill>
          <a:blip r:embed="rId5"/>
          <a:stretch>
            <a:fillRect/>
          </a:stretch>
        </p:blipFill>
        <p:spPr>
          <a:xfrm>
            <a:off x="735564" y="4020979"/>
            <a:ext cx="1890305" cy="2438400"/>
          </a:xfrm>
          <a:prstGeom prst="rect">
            <a:avLst/>
          </a:prstGeom>
        </p:spPr>
      </p:pic>
    </p:spTree>
    <p:extLst>
      <p:ext uri="{BB962C8B-B14F-4D97-AF65-F5344CB8AC3E}">
        <p14:creationId xmlns:p14="http://schemas.microsoft.com/office/powerpoint/2010/main" val="403818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28600"/>
            <a:ext cx="7620000" cy="1143000"/>
          </a:xfrm>
        </p:spPr>
        <p:txBody>
          <a:bodyPr>
            <a:normAutofit/>
          </a:bodyPr>
          <a:lstStyle/>
          <a:p>
            <a:r>
              <a:rPr lang="en-US" b="1" cap="none" dirty="0">
                <a:solidFill>
                  <a:srgbClr val="002060"/>
                </a:solidFill>
              </a:rPr>
              <a:t>Journal of Histotechnology</a:t>
            </a:r>
          </a:p>
        </p:txBody>
      </p:sp>
      <p:pic>
        <p:nvPicPr>
          <p:cNvPr id="4" name="Picture 3">
            <a:extLst>
              <a:ext uri="{FF2B5EF4-FFF2-40B4-BE49-F238E27FC236}">
                <a16:creationId xmlns:a16="http://schemas.microsoft.com/office/drawing/2014/main" id="{1250EC8A-F152-4A4E-A516-F3BFD518B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531644"/>
            <a:ext cx="2133600" cy="1236821"/>
          </a:xfrm>
          <a:prstGeom prst="rect">
            <a:avLst/>
          </a:prstGeom>
        </p:spPr>
      </p:pic>
      <p:sp>
        <p:nvSpPr>
          <p:cNvPr id="5" name="Content Placeholder 2">
            <a:extLst>
              <a:ext uri="{FF2B5EF4-FFF2-40B4-BE49-F238E27FC236}">
                <a16:creationId xmlns:a16="http://schemas.microsoft.com/office/drawing/2014/main" id="{3752403F-FE60-4FA1-9DDD-B0FBEE737354}"/>
              </a:ext>
            </a:extLst>
          </p:cNvPr>
          <p:cNvSpPr txBox="1">
            <a:spLocks/>
          </p:cNvSpPr>
          <p:nvPr/>
        </p:nvSpPr>
        <p:spPr>
          <a:xfrm>
            <a:off x="457200" y="3791386"/>
            <a:ext cx="8458200" cy="1740258"/>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spcAft>
                <a:spcPts val="600"/>
              </a:spcAft>
              <a:buFont typeface="Arial" pitchFamily="34" charset="0"/>
              <a:buNone/>
              <a:defRPr sz="2200" b="0" kern="1200">
                <a:solidFill>
                  <a:schemeClr val="bg1">
                    <a:lumMod val="50000"/>
                  </a:schemeClr>
                </a:solidFill>
                <a:latin typeface="Segoe"/>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Segoe"/>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bg1">
                    <a:lumMod val="50000"/>
                  </a:schemeClr>
                </a:solidFill>
                <a:latin typeface="Segoe"/>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solidFill>
                  <a:schemeClr val="tx1"/>
                </a:solidFill>
              </a:rPr>
              <a:t>Gayle Callis, Editor in Chief</a:t>
            </a:r>
          </a:p>
          <a:p>
            <a:pPr marL="342900" indent="-342900">
              <a:buFont typeface="Arial" panose="020B0604020202020204" pitchFamily="34" charset="0"/>
              <a:buChar char="•"/>
            </a:pPr>
            <a:r>
              <a:rPr lang="en-US" sz="2800" dirty="0">
                <a:solidFill>
                  <a:schemeClr val="tx1"/>
                </a:solidFill>
              </a:rPr>
              <a:t>Aims &amp; Scope updated</a:t>
            </a:r>
          </a:p>
          <a:p>
            <a:pPr marL="342900" indent="-342900">
              <a:buFont typeface="Arial" panose="020B0604020202020204" pitchFamily="34" charset="0"/>
              <a:buChar char="•"/>
            </a:pPr>
            <a:r>
              <a:rPr lang="en-US" sz="2800" dirty="0">
                <a:solidFill>
                  <a:schemeClr val="tx1"/>
                </a:solidFill>
              </a:rPr>
              <a:t>Accepted to be indexed  Medline in 2019</a:t>
            </a:r>
          </a:p>
          <a:p>
            <a:pPr marL="342900" indent="-342900">
              <a:buFont typeface="Arial" panose="020B0604020202020204" pitchFamily="34" charset="0"/>
              <a:buChar char="•"/>
            </a:pPr>
            <a:endParaRPr lang="en-US" sz="2400" dirty="0">
              <a:solidFill>
                <a:schemeClr val="tx1"/>
              </a:solidFill>
            </a:endParaRPr>
          </a:p>
        </p:txBody>
      </p:sp>
      <p:pic>
        <p:nvPicPr>
          <p:cNvPr id="3" name="Picture 2">
            <a:extLst>
              <a:ext uri="{FF2B5EF4-FFF2-40B4-BE49-F238E27FC236}">
                <a16:creationId xmlns:a16="http://schemas.microsoft.com/office/drawing/2014/main" id="{7C70AE17-07A8-4A22-9FFF-FA08BA968BE4}"/>
              </a:ext>
            </a:extLst>
          </p:cNvPr>
          <p:cNvPicPr>
            <a:picLocks noChangeAspect="1"/>
          </p:cNvPicPr>
          <p:nvPr/>
        </p:nvPicPr>
        <p:blipFill>
          <a:blip r:embed="rId4"/>
          <a:stretch>
            <a:fillRect/>
          </a:stretch>
        </p:blipFill>
        <p:spPr>
          <a:xfrm>
            <a:off x="725088" y="1473829"/>
            <a:ext cx="6180209" cy="2066925"/>
          </a:xfrm>
          <a:prstGeom prst="rect">
            <a:avLst/>
          </a:prstGeom>
        </p:spPr>
      </p:pic>
    </p:spTree>
    <p:extLst>
      <p:ext uri="{BB962C8B-B14F-4D97-AF65-F5344CB8AC3E}">
        <p14:creationId xmlns:p14="http://schemas.microsoft.com/office/powerpoint/2010/main" val="424637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
            <a:ext cx="7620000" cy="1143000"/>
          </a:xfrm>
        </p:spPr>
        <p:txBody>
          <a:bodyPr>
            <a:normAutofit/>
          </a:bodyPr>
          <a:lstStyle/>
          <a:p>
            <a:r>
              <a:rPr lang="en-US" b="1" cap="none" dirty="0">
                <a:solidFill>
                  <a:srgbClr val="002060"/>
                </a:solidFill>
              </a:rPr>
              <a:t>Advocacy on Your Behalf</a:t>
            </a:r>
          </a:p>
        </p:txBody>
      </p:sp>
      <p:sp>
        <p:nvSpPr>
          <p:cNvPr id="3" name="Content Placeholder 2"/>
          <p:cNvSpPr>
            <a:spLocks noGrp="1"/>
          </p:cNvSpPr>
          <p:nvPr>
            <p:ph idx="1"/>
          </p:nvPr>
        </p:nvSpPr>
        <p:spPr>
          <a:xfrm>
            <a:off x="457200" y="1676400"/>
            <a:ext cx="7620000" cy="2133600"/>
          </a:xfrm>
        </p:spPr>
        <p:txBody>
          <a:bodyPr>
            <a:normAutofit/>
          </a:bodyPr>
          <a:lstStyle/>
          <a:p>
            <a:r>
              <a:rPr lang="en-US" sz="2000" dirty="0">
                <a:solidFill>
                  <a:schemeClr val="tx1"/>
                </a:solidFill>
              </a:rPr>
              <a:t>Keep up to date on what NSH is doing for you by visiting our new Advocacy page on nsh.org.</a:t>
            </a:r>
            <a:endParaRPr lang="en-US" sz="2400" dirty="0">
              <a:solidFill>
                <a:schemeClr val="tx1"/>
              </a:solidFill>
            </a:endParaRPr>
          </a:p>
        </p:txBody>
      </p:sp>
      <p:pic>
        <p:nvPicPr>
          <p:cNvPr id="4" name="Picture 3">
            <a:extLst>
              <a:ext uri="{FF2B5EF4-FFF2-40B4-BE49-F238E27FC236}">
                <a16:creationId xmlns:a16="http://schemas.microsoft.com/office/drawing/2014/main" id="{D7F06E45-30AD-4333-8CF1-1F2080F134DF}"/>
              </a:ext>
            </a:extLst>
          </p:cNvPr>
          <p:cNvPicPr>
            <a:picLocks noChangeAspect="1"/>
          </p:cNvPicPr>
          <p:nvPr/>
        </p:nvPicPr>
        <p:blipFill>
          <a:blip r:embed="rId3"/>
          <a:stretch>
            <a:fillRect/>
          </a:stretch>
        </p:blipFill>
        <p:spPr>
          <a:xfrm>
            <a:off x="427055" y="2476500"/>
            <a:ext cx="4231916" cy="4124325"/>
          </a:xfrm>
          <a:prstGeom prst="rect">
            <a:avLst/>
          </a:prstGeom>
        </p:spPr>
      </p:pic>
      <p:pic>
        <p:nvPicPr>
          <p:cNvPr id="6" name="Picture 5">
            <a:extLst>
              <a:ext uri="{FF2B5EF4-FFF2-40B4-BE49-F238E27FC236}">
                <a16:creationId xmlns:a16="http://schemas.microsoft.com/office/drawing/2014/main" id="{A6F128AC-15B7-4971-B8D6-715C546DBFDA}"/>
              </a:ext>
            </a:extLst>
          </p:cNvPr>
          <p:cNvPicPr>
            <a:picLocks noChangeAspect="1"/>
          </p:cNvPicPr>
          <p:nvPr/>
        </p:nvPicPr>
        <p:blipFill>
          <a:blip r:embed="rId4"/>
          <a:stretch>
            <a:fillRect/>
          </a:stretch>
        </p:blipFill>
        <p:spPr>
          <a:xfrm>
            <a:off x="4876800" y="2249156"/>
            <a:ext cx="1963084" cy="4352925"/>
          </a:xfrm>
          <a:prstGeom prst="rect">
            <a:avLst/>
          </a:prstGeom>
        </p:spPr>
      </p:pic>
      <p:pic>
        <p:nvPicPr>
          <p:cNvPr id="8" name="Picture 7">
            <a:extLst>
              <a:ext uri="{FF2B5EF4-FFF2-40B4-BE49-F238E27FC236}">
                <a16:creationId xmlns:a16="http://schemas.microsoft.com/office/drawing/2014/main" id="{9E5AAF7D-E1DF-452B-8A05-C649C1724C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531644"/>
            <a:ext cx="2133600" cy="1236821"/>
          </a:xfrm>
          <a:prstGeom prst="rect">
            <a:avLst/>
          </a:prstGeom>
        </p:spPr>
      </p:pic>
    </p:spTree>
    <p:extLst>
      <p:ext uri="{BB962C8B-B14F-4D97-AF65-F5344CB8AC3E}">
        <p14:creationId xmlns:p14="http://schemas.microsoft.com/office/powerpoint/2010/main" val="398087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
            <a:ext cx="7620000" cy="1143000"/>
          </a:xfrm>
        </p:spPr>
        <p:txBody>
          <a:bodyPr>
            <a:normAutofit/>
          </a:bodyPr>
          <a:lstStyle/>
          <a:p>
            <a:r>
              <a:rPr lang="en-US" b="1" cap="none" dirty="0">
                <a:solidFill>
                  <a:srgbClr val="002060"/>
                </a:solidFill>
              </a:rPr>
              <a:t>Advocacy on Your Behalf</a:t>
            </a:r>
          </a:p>
        </p:txBody>
      </p:sp>
      <p:sp>
        <p:nvSpPr>
          <p:cNvPr id="3" name="Content Placeholder 2"/>
          <p:cNvSpPr>
            <a:spLocks noGrp="1"/>
          </p:cNvSpPr>
          <p:nvPr>
            <p:ph idx="1"/>
          </p:nvPr>
        </p:nvSpPr>
        <p:spPr>
          <a:xfrm>
            <a:off x="457200" y="1676400"/>
            <a:ext cx="7620000" cy="2133600"/>
          </a:xfrm>
        </p:spPr>
        <p:txBody>
          <a:bodyPr>
            <a:normAutofit/>
          </a:bodyPr>
          <a:lstStyle/>
          <a:p>
            <a:r>
              <a:rPr lang="en-US" sz="2000" dirty="0">
                <a:solidFill>
                  <a:schemeClr val="tx1"/>
                </a:solidFill>
              </a:rPr>
              <a:t>NSH is working on behalf of the profession to raise awareness about important issues: </a:t>
            </a:r>
          </a:p>
          <a:p>
            <a:pPr marL="342900" indent="-342900">
              <a:buFont typeface="Arial" panose="020B0604020202020204" pitchFamily="34" charset="0"/>
              <a:buChar char="•"/>
            </a:pPr>
            <a:r>
              <a:rPr lang="en-US" sz="1800" b="1" dirty="0">
                <a:solidFill>
                  <a:schemeClr val="tx1"/>
                </a:solidFill>
              </a:rPr>
              <a:t>Clinical Laboratory Improvement Advisory Council (CLIAC)</a:t>
            </a:r>
          </a:p>
          <a:p>
            <a:pPr marL="800100" lvl="1" indent="-342900"/>
            <a:r>
              <a:rPr lang="en-US" sz="1800" dirty="0">
                <a:solidFill>
                  <a:schemeClr val="tx1"/>
                </a:solidFill>
              </a:rPr>
              <a:t>CLIAC Laboratory Personnel Workgroup recommended that histotechnology should be recognized similar to cytotechnology under CLIA</a:t>
            </a:r>
            <a:endParaRPr lang="en-US" sz="2200" dirty="0">
              <a:solidFill>
                <a:schemeClr val="tx1"/>
              </a:solidFill>
            </a:endParaRPr>
          </a:p>
          <a:p>
            <a:endParaRPr lang="en-US" sz="2400" dirty="0">
              <a:solidFill>
                <a:schemeClr val="tx1"/>
              </a:solidFill>
            </a:endParaRPr>
          </a:p>
        </p:txBody>
      </p:sp>
      <p:sp>
        <p:nvSpPr>
          <p:cNvPr id="5" name="Content Placeholder 2">
            <a:extLst>
              <a:ext uri="{FF2B5EF4-FFF2-40B4-BE49-F238E27FC236}">
                <a16:creationId xmlns:a16="http://schemas.microsoft.com/office/drawing/2014/main" id="{58B5FF27-AD09-41FF-9204-1A18F3AE11B3}"/>
              </a:ext>
            </a:extLst>
          </p:cNvPr>
          <p:cNvSpPr txBox="1">
            <a:spLocks/>
          </p:cNvSpPr>
          <p:nvPr/>
        </p:nvSpPr>
        <p:spPr>
          <a:xfrm>
            <a:off x="457200" y="4114800"/>
            <a:ext cx="5943600" cy="50292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200" b="0" kern="1200">
                <a:solidFill>
                  <a:schemeClr val="bg1">
                    <a:lumMod val="50000"/>
                  </a:schemeClr>
                </a:solidFill>
                <a:latin typeface="Segoe"/>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Segoe"/>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bg1">
                    <a:lumMod val="50000"/>
                  </a:schemeClr>
                </a:solidFill>
                <a:latin typeface="Segoe"/>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US" sz="1800" b="1" dirty="0">
                <a:solidFill>
                  <a:schemeClr val="tx1"/>
                </a:solidFill>
              </a:rPr>
              <a:t>ASCLS Legislative Symposium</a:t>
            </a:r>
          </a:p>
          <a:p>
            <a:pPr marL="800100" lvl="1" indent="-342900"/>
            <a:r>
              <a:rPr lang="en-US" sz="1800" dirty="0">
                <a:solidFill>
                  <a:schemeClr val="tx1"/>
                </a:solidFill>
              </a:rPr>
              <a:t>NSH is a co-sponsoring organization</a:t>
            </a:r>
          </a:p>
          <a:p>
            <a:pPr marL="800100" lvl="1" indent="-342900"/>
            <a:r>
              <a:rPr lang="en-US" sz="1800" dirty="0">
                <a:solidFill>
                  <a:schemeClr val="tx1"/>
                </a:solidFill>
              </a:rPr>
              <a:t>NSH attending to meet with representatives regarding key issues affecting the histology field </a:t>
            </a:r>
          </a:p>
          <a:p>
            <a:pPr marL="800100" lvl="1" indent="-342900"/>
            <a:r>
              <a:rPr lang="en-US" sz="1800" dirty="0">
                <a:solidFill>
                  <a:schemeClr val="tx1"/>
                </a:solidFill>
              </a:rPr>
              <a:t>New Professional Legislative Leadership Scholarship: Bringing four new histologists to attend and learn</a:t>
            </a:r>
          </a:p>
          <a:p>
            <a:pPr marL="800100" lvl="1" indent="-342900"/>
            <a:endParaRPr lang="en-US" sz="2200" dirty="0">
              <a:solidFill>
                <a:schemeClr val="tx1"/>
              </a:solidFill>
            </a:endParaRPr>
          </a:p>
          <a:p>
            <a:pPr marL="342900" indent="-342900">
              <a:buFont typeface="Arial" pitchFamily="34" charset="0"/>
              <a:buChar char="•"/>
            </a:pPr>
            <a:endParaRPr lang="en-US" sz="2400" dirty="0">
              <a:solidFill>
                <a:schemeClr val="tx1"/>
              </a:solidFill>
            </a:endParaRPr>
          </a:p>
        </p:txBody>
      </p:sp>
      <p:pic>
        <p:nvPicPr>
          <p:cNvPr id="6" name="Picture 5">
            <a:extLst>
              <a:ext uri="{FF2B5EF4-FFF2-40B4-BE49-F238E27FC236}">
                <a16:creationId xmlns:a16="http://schemas.microsoft.com/office/drawing/2014/main" id="{3CE490BC-153D-4B45-9CB4-50D289249155}"/>
              </a:ext>
            </a:extLst>
          </p:cNvPr>
          <p:cNvPicPr/>
          <p:nvPr/>
        </p:nvPicPr>
        <p:blipFill>
          <a:blip r:embed="rId3"/>
          <a:stretch>
            <a:fillRect/>
          </a:stretch>
        </p:blipFill>
        <p:spPr>
          <a:xfrm>
            <a:off x="6435132" y="3941975"/>
            <a:ext cx="2310130" cy="2639695"/>
          </a:xfrm>
          <a:prstGeom prst="rect">
            <a:avLst/>
          </a:prstGeom>
        </p:spPr>
      </p:pic>
    </p:spTree>
    <p:extLst>
      <p:ext uri="{BB962C8B-B14F-4D97-AF65-F5344CB8AC3E}">
        <p14:creationId xmlns:p14="http://schemas.microsoft.com/office/powerpoint/2010/main" val="163424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28600"/>
            <a:ext cx="7620000" cy="1143000"/>
          </a:xfrm>
        </p:spPr>
        <p:txBody>
          <a:bodyPr>
            <a:normAutofit/>
          </a:bodyPr>
          <a:lstStyle/>
          <a:p>
            <a:r>
              <a:rPr lang="en-US" b="1" cap="none" dirty="0">
                <a:solidFill>
                  <a:srgbClr val="002060"/>
                </a:solidFill>
              </a:rPr>
              <a:t>Governance Update</a:t>
            </a:r>
          </a:p>
        </p:txBody>
      </p:sp>
      <p:pic>
        <p:nvPicPr>
          <p:cNvPr id="4" name="Picture 3">
            <a:extLst>
              <a:ext uri="{FF2B5EF4-FFF2-40B4-BE49-F238E27FC236}">
                <a16:creationId xmlns:a16="http://schemas.microsoft.com/office/drawing/2014/main" id="{1250EC8A-F152-4A4E-A516-F3BFD518B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6650" y="5845344"/>
            <a:ext cx="1352550" cy="784056"/>
          </a:xfrm>
          <a:prstGeom prst="rect">
            <a:avLst/>
          </a:prstGeom>
        </p:spPr>
      </p:pic>
      <p:sp>
        <p:nvSpPr>
          <p:cNvPr id="6" name="Content Placeholder 5">
            <a:extLst>
              <a:ext uri="{FF2B5EF4-FFF2-40B4-BE49-F238E27FC236}">
                <a16:creationId xmlns:a16="http://schemas.microsoft.com/office/drawing/2014/main" id="{98F0A4C1-0B1D-4356-B0FF-2E36E3E50658}"/>
              </a:ext>
            </a:extLst>
          </p:cNvPr>
          <p:cNvSpPr>
            <a:spLocks noGrp="1"/>
          </p:cNvSpPr>
          <p:nvPr>
            <p:ph idx="1"/>
          </p:nvPr>
        </p:nvSpPr>
        <p:spPr>
          <a:xfrm>
            <a:off x="2971800" y="1398092"/>
            <a:ext cx="5867400" cy="5280238"/>
          </a:xfrm>
        </p:spPr>
        <p:txBody>
          <a:bodyPr>
            <a:normAutofit/>
          </a:bodyPr>
          <a:lstStyle/>
          <a:p>
            <a:pPr marL="342900" indent="-342900">
              <a:buFont typeface="Arial" panose="020B0604020202020204" pitchFamily="34" charset="0"/>
              <a:buChar char="•"/>
            </a:pPr>
            <a:r>
              <a:rPr lang="en-US" b="1" dirty="0">
                <a:solidFill>
                  <a:schemeClr val="tx1"/>
                </a:solidFill>
              </a:rPr>
              <a:t>House Passes New Membership Category:  </a:t>
            </a:r>
            <a:br>
              <a:rPr lang="en-US" b="1" dirty="0">
                <a:solidFill>
                  <a:schemeClr val="tx1"/>
                </a:solidFill>
              </a:rPr>
            </a:br>
            <a:r>
              <a:rPr lang="en-US" b="1" dirty="0">
                <a:solidFill>
                  <a:schemeClr val="tx1"/>
                </a:solidFill>
              </a:rPr>
              <a:t>Premium Membership.</a:t>
            </a:r>
            <a:endParaRPr lang="en-US" dirty="0">
              <a:solidFill>
                <a:schemeClr val="tx1"/>
              </a:solidFill>
            </a:endParaRPr>
          </a:p>
          <a:p>
            <a:pPr marL="800100" lvl="1" indent="-342900"/>
            <a:r>
              <a:rPr lang="en-US" dirty="0">
                <a:solidFill>
                  <a:schemeClr val="tx1"/>
                </a:solidFill>
              </a:rPr>
              <a:t>Additional Fee will include all 1-hour on- demand webinars, with a minimum of 12 new webinars added annually.</a:t>
            </a:r>
          </a:p>
          <a:p>
            <a:pPr marL="800100" lvl="1" indent="-342900"/>
            <a:r>
              <a:rPr lang="en-US" dirty="0">
                <a:solidFill>
                  <a:schemeClr val="tx1"/>
                </a:solidFill>
              </a:rPr>
              <a:t>Additional discount on longer courses such at eh QIHC Prep course or Digital Pathology Certificate</a:t>
            </a:r>
          </a:p>
          <a:p>
            <a:pPr marL="800100" lvl="1" indent="-342900"/>
            <a:r>
              <a:rPr lang="en-US" dirty="0">
                <a:solidFill>
                  <a:schemeClr val="tx1"/>
                </a:solidFill>
              </a:rPr>
              <a:t>Premium Members will be able to register for the Annual Meeting first </a:t>
            </a:r>
          </a:p>
          <a:p>
            <a:pPr marL="800100" lvl="1" indent="-342900"/>
            <a:r>
              <a:rPr lang="en-US" dirty="0">
                <a:solidFill>
                  <a:schemeClr val="tx1"/>
                </a:solidFill>
              </a:rPr>
              <a:t>Anniversary Membership</a:t>
            </a:r>
          </a:p>
        </p:txBody>
      </p:sp>
      <p:pic>
        <p:nvPicPr>
          <p:cNvPr id="3" name="Picture 2">
            <a:extLst>
              <a:ext uri="{FF2B5EF4-FFF2-40B4-BE49-F238E27FC236}">
                <a16:creationId xmlns:a16="http://schemas.microsoft.com/office/drawing/2014/main" id="{11F91986-E8E6-4D64-9DCE-11EDFCE7B71F}"/>
              </a:ext>
            </a:extLst>
          </p:cNvPr>
          <p:cNvPicPr>
            <a:picLocks noChangeAspect="1"/>
          </p:cNvPicPr>
          <p:nvPr/>
        </p:nvPicPr>
        <p:blipFill>
          <a:blip r:embed="rId4"/>
          <a:stretch>
            <a:fillRect/>
          </a:stretch>
        </p:blipFill>
        <p:spPr>
          <a:xfrm>
            <a:off x="152400" y="1792719"/>
            <a:ext cx="2698596" cy="3749707"/>
          </a:xfrm>
          <a:prstGeom prst="rect">
            <a:avLst/>
          </a:prstGeom>
        </p:spPr>
      </p:pic>
    </p:spTree>
    <p:extLst>
      <p:ext uri="{BB962C8B-B14F-4D97-AF65-F5344CB8AC3E}">
        <p14:creationId xmlns:p14="http://schemas.microsoft.com/office/powerpoint/2010/main" val="29968916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Custom 2">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4685DF"/>
      </a:hlink>
      <a:folHlink>
        <a:srgbClr val="9965C3"/>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2017 AGM Presentation" id="{0625919F-FFE8-49A9-B6C3-DC6FC4D0D9AB}" vid="{6F70404E-53C3-416B-8AEE-D33BEB426C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744E01C1D36649BC7734AF855613D5" ma:contentTypeVersion="10" ma:contentTypeDescription="Create a new document." ma:contentTypeScope="" ma:versionID="582fffbb828a2c6335fd96cb50c2197c">
  <xsd:schema xmlns:xsd="http://www.w3.org/2001/XMLSchema" xmlns:xs="http://www.w3.org/2001/XMLSchema" xmlns:p="http://schemas.microsoft.com/office/2006/metadata/properties" xmlns:ns2="8f0e53ab-3efa-4da2-ac29-e12796a15b31" targetNamespace="http://schemas.microsoft.com/office/2006/metadata/properties" ma:root="true" ma:fieldsID="be8c23390f08849b3f3d29649e02eea5" ns2:_="">
    <xsd:import namespace="8f0e53ab-3efa-4da2-ac29-e12796a15b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e53ab-3efa-4da2-ac29-e12796a15b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B7C2F9-FAD8-4428-AE3B-6276DB6895EF}">
  <ds:schemaRefs>
    <ds:schemaRef ds:uri="http://schemas.microsoft.com/sharepoint/v3/contenttype/forms"/>
  </ds:schemaRefs>
</ds:datastoreItem>
</file>

<file path=customXml/itemProps2.xml><?xml version="1.0" encoding="utf-8"?>
<ds:datastoreItem xmlns:ds="http://schemas.openxmlformats.org/officeDocument/2006/customXml" ds:itemID="{B7669ED5-9EF8-4756-8FD4-8DA753E5A93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8f0e53ab-3efa-4da2-ac29-e12796a15b31"/>
    <ds:schemaRef ds:uri="http://www.w3.org/XML/1998/namespace"/>
    <ds:schemaRef ds:uri="http://purl.org/dc/dcmitype/"/>
  </ds:schemaRefs>
</ds:datastoreItem>
</file>

<file path=customXml/itemProps3.xml><?xml version="1.0" encoding="utf-8"?>
<ds:datastoreItem xmlns:ds="http://schemas.openxmlformats.org/officeDocument/2006/customXml" ds:itemID="{946D62C1-88C3-480F-B408-42E6B982AF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0e53ab-3efa-4da2-ac29-e12796a15b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2017 AGM Presentation</Template>
  <TotalTime>924</TotalTime>
  <Words>1918</Words>
  <Application>Microsoft Office PowerPoint</Application>
  <PresentationFormat>On-screen Show (4:3)</PresentationFormat>
  <Paragraphs>140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Segoe</vt:lpstr>
      <vt:lpstr>Segoe UI Light</vt:lpstr>
      <vt:lpstr>Wingdings</vt:lpstr>
      <vt:lpstr>Essential</vt:lpstr>
      <vt:lpstr>NSH Updates 2020 </vt:lpstr>
      <vt:lpstr>Education to Advance your Career</vt:lpstr>
      <vt:lpstr>Education to Advance your Career</vt:lpstr>
      <vt:lpstr>Education to Advance your Career</vt:lpstr>
      <vt:lpstr>Workforce Development</vt:lpstr>
      <vt:lpstr>Journal of Histotechnology</vt:lpstr>
      <vt:lpstr>Advocacy on Your Behalf</vt:lpstr>
      <vt:lpstr>Advocacy on Your Behalf</vt:lpstr>
      <vt:lpstr>Governance Update</vt:lpstr>
      <vt:lpstr>Governance Update</vt:lpstr>
      <vt:lpstr>Awards and Scholarships</vt:lpstr>
      <vt:lpstr>HistoTalks: NSH Podcasts </vt:lpstr>
      <vt:lpstr>Fixation on Histology</vt:lpstr>
      <vt:lpstr>Get Involved</vt:lpstr>
      <vt:lpstr>Not an NSH member? Join online at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NSH Annual General Membership Meeting</dc:title>
  <dc:creator>Sharon Kneebone</dc:creator>
  <cp:keywords/>
  <cp:lastModifiedBy>Colleen Forster</cp:lastModifiedBy>
  <cp:revision>75</cp:revision>
  <cp:lastPrinted>2019-10-29T20:36:33Z</cp:lastPrinted>
  <dcterms:created xsi:type="dcterms:W3CDTF">2018-09-19T21:10:26Z</dcterms:created>
  <dcterms:modified xsi:type="dcterms:W3CDTF">2020-02-26T02:09:17Z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TC021295509991</vt:lpwstr>
  </property>
  <property fmtid="{D5CDD505-2E9C-101B-9397-08002B2CF9AE}" pid="3" name="ContentTypeId">
    <vt:lpwstr>0x0101002A744E01C1D36649BC7734AF855613D5</vt:lpwstr>
  </property>
  <property fmtid="{D5CDD505-2E9C-101B-9397-08002B2CF9AE}" pid="4" name="Order">
    <vt:r8>2866600</vt:r8>
  </property>
</Properties>
</file>